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25" r:id="rId3"/>
    <p:sldId id="257" r:id="rId4"/>
    <p:sldId id="441" r:id="rId6"/>
    <p:sldId id="427" r:id="rId7"/>
    <p:sldId id="428" r:id="rId8"/>
    <p:sldId id="429" r:id="rId9"/>
    <p:sldId id="426" r:id="rId10"/>
    <p:sldId id="430" r:id="rId11"/>
    <p:sldId id="431" r:id="rId12"/>
    <p:sldId id="432" r:id="rId13"/>
    <p:sldId id="438" r:id="rId14"/>
    <p:sldId id="439" r:id="rId15"/>
    <p:sldId id="433" r:id="rId16"/>
    <p:sldId id="654" r:id="rId17"/>
    <p:sldId id="434" r:id="rId18"/>
    <p:sldId id="435" r:id="rId19"/>
    <p:sldId id="436" r:id="rId20"/>
    <p:sldId id="437" r:id="rId21"/>
    <p:sldId id="444" r:id="rId22"/>
    <p:sldId id="445" r:id="rId23"/>
    <p:sldId id="440" r:id="rId24"/>
    <p:sldId id="442" r:id="rId25"/>
    <p:sldId id="443" r:id="rId26"/>
    <p:sldId id="636" r:id="rId27"/>
    <p:sldId id="683" r:id="rId28"/>
    <p:sldId id="698" r:id="rId29"/>
    <p:sldId id="699" r:id="rId30"/>
    <p:sldId id="700" r:id="rId31"/>
    <p:sldId id="701" r:id="rId32"/>
    <p:sldId id="269" r:id="rId33"/>
    <p:sldId id="549" r:id="rId34"/>
    <p:sldId id="550" r:id="rId35"/>
    <p:sldId id="552" r:id="rId36"/>
    <p:sldId id="551" r:id="rId37"/>
    <p:sldId id="553" r:id="rId38"/>
    <p:sldId id="554" r:id="rId39"/>
    <p:sldId id="555" r:id="rId40"/>
    <p:sldId id="558" r:id="rId41"/>
    <p:sldId id="655" r:id="rId42"/>
    <p:sldId id="702" r:id="rId43"/>
    <p:sldId id="703" r:id="rId44"/>
    <p:sldId id="704" r:id="rId45"/>
    <p:sldId id="635" r:id="rId46"/>
    <p:sldId id="719" r:id="rId47"/>
    <p:sldId id="720" r:id="rId48"/>
    <p:sldId id="724" r:id="rId49"/>
    <p:sldId id="725" r:id="rId50"/>
    <p:sldId id="726" r:id="rId51"/>
    <p:sldId id="727" r:id="rId52"/>
    <p:sldId id="731" r:id="rId53"/>
    <p:sldId id="732" r:id="rId54"/>
    <p:sldId id="651" r:id="rId55"/>
    <p:sldId id="681" r:id="rId56"/>
    <p:sldId id="377" r:id="rId57"/>
  </p:sldIdLst>
  <p:sldSz cx="1219263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苏美玲"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88867" autoAdjust="0"/>
  </p:normalViewPr>
  <p:slideViewPr>
    <p:cSldViewPr snapToGrid="0">
      <p:cViewPr varScale="1">
        <p:scale>
          <a:sx n="76" d="100"/>
          <a:sy n="76" d="100"/>
        </p:scale>
        <p:origin x="13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6C74C-4749-457C-BC30-6AEF9D19BB61}" type="datetimeFigureOut">
              <a:rPr lang="zh-TW" altLang="en-US" smtClean="0"/>
            </a:fld>
            <a:endParaRPr lang="zh-TW" altLang="en-US"/>
          </a:p>
        </p:txBody>
      </p:sp>
      <p:sp>
        <p:nvSpPr>
          <p:cNvPr id="4" name="投影片影像版面配置區 3"/>
          <p:cNvSpPr>
            <a:spLocks noGrp="1" noRot="1" noChangeAspect="1"/>
          </p:cNvSpPr>
          <p:nvPr>
            <p:ph type="sldImg" idx="2"/>
          </p:nvPr>
        </p:nvSpPr>
        <p:spPr>
          <a:xfrm>
            <a:off x="685530" y="1143000"/>
            <a:ext cx="548694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9B4DE-18E5-4743-AF11-032A7C75215A}"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a:t>
            </a:r>
            <a:r>
              <a:rPr lang="en-US" altLang="zh-TW" baseline="0" dirty="0"/>
              <a:t> because you have bug </a:t>
            </a:r>
            <a:r>
              <a:rPr lang="en-US" altLang="zh-TW" baseline="0" dirty="0" err="1"/>
              <a:t>haha</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lang="en-US" altLang="zh-TW" sz="2400" dirty="0"/>
          </a:p>
          <a:p>
            <a:pPr marL="0" marR="0" lvl="2" indent="0" algn="l" defTabSz="914400" rtl="0" eaLnBrk="1" fontAlgn="auto" latinLnBrk="0" hangingPunct="1">
              <a:lnSpc>
                <a:spcPct val="100000"/>
              </a:lnSpc>
              <a:spcBef>
                <a:spcPts val="0"/>
              </a:spcBef>
              <a:spcAft>
                <a:spcPts val="0"/>
              </a:spcAft>
              <a:buClrTx/>
              <a:buSzTx/>
              <a:buFontTx/>
              <a:buNone/>
              <a:defRPr/>
            </a:pPr>
            <a:r>
              <a:rPr lang="en-US" altLang="zh-TW" sz="2400" dirty="0"/>
              <a:t>Even </a:t>
            </a:r>
            <a:r>
              <a:rPr lang="en-US" altLang="zh-TW" sz="2400" dirty="0" err="1"/>
              <a:t>adagrad</a:t>
            </a:r>
            <a:r>
              <a:rPr lang="en-US" altLang="zh-TW" sz="2400" baseline="0" dirty="0"/>
              <a:t> can not handle this problem, maybe RMS prop is better</a:t>
            </a: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defRPr/>
            </a:pPr>
            <a:r>
              <a:rPr lang="en-US" altLang="zh-TW" sz="2400" dirty="0"/>
              <a:t>Source: http://jmlr.org/proceedings/papers/v28/pascanu13.pdf</a:t>
            </a:r>
            <a:endParaRPr lang="en-US" altLang="zh-TW" sz="2400" dirty="0"/>
          </a:p>
          <a:p>
            <a:pPr marL="0" marR="0" lvl="2" indent="0" algn="l" defTabSz="914400" rtl="0" eaLnBrk="1" fontAlgn="auto" latinLnBrk="0" hangingPunct="1">
              <a:lnSpc>
                <a:spcPct val="100000"/>
              </a:lnSpc>
              <a:spcBef>
                <a:spcPts val="0"/>
              </a:spcBef>
              <a:spcAft>
                <a:spcPts val="0"/>
              </a:spcAft>
              <a:buClrTx/>
              <a:buSzTx/>
              <a:buFontTx/>
              <a:buNone/>
              <a:defRPr/>
            </a:pP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defRPr/>
            </a:pP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defRPr/>
            </a:pPr>
            <a:r>
              <a:rPr lang="en-US" altLang="zh-TW" sz="2400" baseline="0" dirty="0"/>
              <a:t>Large or small is fine. Change quickly is bad</a:t>
            </a:r>
            <a:endParaRPr lang="zh-TW" altLang="en-US" sz="2400" dirty="0"/>
          </a:p>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endParaRPr lang="en-US" altLang="zh-TW" dirty="0"/>
          </a:p>
          <a:p>
            <a:r>
              <a:rPr lang="en-US" altLang="zh-TW" dirty="0"/>
              <a:t>1</a:t>
            </a:r>
            <a:r>
              <a:rPr lang="en-US" altLang="zh-TW" baseline="0" dirty="0"/>
              <a:t> input, 1 output</a:t>
            </a:r>
            <a:endParaRPr lang="en-US" altLang="zh-TW" baseline="0" dirty="0"/>
          </a:p>
          <a:p>
            <a:endParaRPr lang="en-US" altLang="zh-TW" baseline="0" dirty="0"/>
          </a:p>
          <a:p>
            <a:r>
              <a:rPr lang="en-US" altLang="zh-TW" baseline="0" dirty="0"/>
              <a:t>This one</a:t>
            </a:r>
            <a:endParaRPr lang="en-US" altLang="zh-TW" baseline="0" dirty="0"/>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https://catalog.ldc.upenn.edu/docs/LDC93S4B/corpus.html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503" y="1122363"/>
            <a:ext cx="10364367"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172" y="3602038"/>
            <a:ext cx="914503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883" y="365125"/>
            <a:ext cx="2629196"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838294" y="365125"/>
            <a:ext cx="7735171"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944" y="1709739"/>
            <a:ext cx="10516784"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831944" y="4589464"/>
            <a:ext cx="10516784"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838294" y="1825625"/>
            <a:ext cx="5182184"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6172895" y="1825625"/>
            <a:ext cx="5182184"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883" y="365126"/>
            <a:ext cx="10516784"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839884" y="1681163"/>
            <a:ext cx="515836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839884" y="2505075"/>
            <a:ext cx="5158368"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6172895" y="1681163"/>
            <a:ext cx="51837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6172895" y="2505075"/>
            <a:ext cx="5183772"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883" y="457200"/>
            <a:ext cx="3932680"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5183772" y="987426"/>
            <a:ext cx="617289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839883" y="2057400"/>
            <a:ext cx="39326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883" y="457200"/>
            <a:ext cx="3932680"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772" y="987426"/>
            <a:ext cx="6172895"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839883" y="2057400"/>
            <a:ext cx="39326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CEBBACED-B8E9-4509-8BE7-E750025DDBA8}"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A3D241-4C98-4CC4-A8E0-1604E5745E2D}"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94" y="365126"/>
            <a:ext cx="10516784"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94" y="1825625"/>
            <a:ext cx="10516784"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838294" y="6356351"/>
            <a:ext cx="2743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BACED-B8E9-4509-8BE7-E750025DDBA8}" type="datetimeFigureOut">
              <a:rPr lang="zh-TW" altLang="en-US" smtClean="0"/>
            </a:fld>
            <a:endParaRPr lang="zh-TW" altLang="en-US"/>
          </a:p>
        </p:txBody>
      </p:sp>
      <p:sp>
        <p:nvSpPr>
          <p:cNvPr id="5" name="Footer Placeholder 4"/>
          <p:cNvSpPr>
            <a:spLocks noGrp="1"/>
          </p:cNvSpPr>
          <p:nvPr>
            <p:ph type="ftr" sz="quarter" idx="3"/>
          </p:nvPr>
        </p:nvSpPr>
        <p:spPr>
          <a:xfrm>
            <a:off x="4039055" y="6356351"/>
            <a:ext cx="411526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1570" y="6356351"/>
            <a:ext cx="274350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3D241-4C98-4CC4-A8E0-1604E5745E2D}"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0" Type="http://schemas.openxmlformats.org/officeDocument/2006/relationships/notesSlide" Target="../notesSlides/notesSlide24.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5" y="-1270"/>
            <a:ext cx="12202160" cy="6853555"/>
          </a:xfrm>
          <a:prstGeom prst="rect">
            <a:avLst/>
          </a:prstGeom>
        </p:spPr>
      </p:pic>
      <p:sp>
        <p:nvSpPr>
          <p:cNvPr id="2" name="标题 1"/>
          <p:cNvSpPr>
            <a:spLocks noGrp="1"/>
          </p:cNvSpPr>
          <p:nvPr>
            <p:ph type="ctrTitle"/>
          </p:nvPr>
        </p:nvSpPr>
        <p:spPr/>
        <p:txBody>
          <a:bodyPr/>
          <a:lstStyle/>
          <a:p>
            <a:r>
              <a:rPr lang="en-US" altLang="zh-TW" dirty="0">
                <a:solidFill>
                  <a:schemeClr val="bg1"/>
                </a:solidFill>
                <a:sym typeface="+mn-ea"/>
              </a:rPr>
              <a:t>Recurrent Neural Network (RNN)</a:t>
            </a:r>
            <a:endParaRPr lang="en-US" altLang="zh-TW" dirty="0">
              <a:solidFill>
                <a:schemeClr val="bg1"/>
              </a:solidFill>
              <a:sym typeface="+mn-ea"/>
            </a:endParaRPr>
          </a:p>
        </p:txBody>
      </p:sp>
      <p:sp>
        <p:nvSpPr>
          <p:cNvPr id="3" name="副标题 2"/>
          <p:cNvSpPr>
            <a:spLocks noGrp="1"/>
          </p:cNvSpPr>
          <p:nvPr>
            <p:ph type="subTitle" idx="1"/>
          </p:nvPr>
        </p:nvSpPr>
        <p:spPr/>
        <p:txBody>
          <a:bodyPr/>
          <a:lstStyle/>
          <a:p>
            <a:r>
              <a:rPr lang="zh-CN" altLang="en-US">
                <a:solidFill>
                  <a:schemeClr val="bg1"/>
                </a:solidFill>
              </a:rPr>
              <a:t>汇报人：扣扣 </a:t>
            </a:r>
            <a:endParaRPr lang="zh-CN" altLang="en-US">
              <a:solidFill>
                <a:schemeClr val="bg1"/>
              </a:solidFill>
            </a:endParaRPr>
          </a:p>
        </p:txBody>
      </p:sp>
      <p:sp>
        <p:nvSpPr>
          <p:cNvPr id="4" name="灯片编号占位符 3"/>
          <p:cNvSpPr>
            <a:spLocks noGrp="1"/>
          </p:cNvSpPr>
          <p:nvPr>
            <p:ph type="sldNum" sz="quarter" idx="12"/>
          </p:nvPr>
        </p:nvSpPr>
        <p:spPr/>
        <p:txBody>
          <a:bodyPr/>
          <a:lstStyle/>
          <a:p>
            <a:fld id="{7D9BB5D0-35E4-459D-AEF3-FE4D7C45CC19}" type="slidenum">
              <a:rPr lang="zh-CN" altLang="en-US" sz="900" smtClean="0"/>
            </a:fld>
            <a:endParaRPr lang="zh-CN" altLang="en-US" sz="90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pic>
        <p:nvPicPr>
          <p:cNvPr id="6" name="图片 5"/>
          <p:cNvPicPr>
            <a:picLocks noChangeAspect="1"/>
          </p:cNvPicPr>
          <p:nvPr/>
        </p:nvPicPr>
        <p:blipFill>
          <a:blip r:embed="rId1"/>
          <a:stretch>
            <a:fillRect/>
          </a:stretch>
        </p:blipFill>
        <p:spPr>
          <a:xfrm>
            <a:off x="678815" y="1522730"/>
            <a:ext cx="6536690" cy="2626995"/>
          </a:xfrm>
          <a:prstGeom prst="rect">
            <a:avLst/>
          </a:prstGeom>
        </p:spPr>
      </p:pic>
      <p:sp>
        <p:nvSpPr>
          <p:cNvPr id="8" name="文本框 7"/>
          <p:cNvSpPr txBox="1"/>
          <p:nvPr/>
        </p:nvSpPr>
        <p:spPr>
          <a:xfrm>
            <a:off x="7335520" y="1343660"/>
            <a:ext cx="4632325" cy="5262245"/>
          </a:xfrm>
          <a:prstGeom prst="rect">
            <a:avLst/>
          </a:prstGeom>
          <a:noFill/>
        </p:spPr>
        <p:txBody>
          <a:bodyPr wrap="square" rtlCol="0">
            <a:spAutoFit/>
          </a:bodyPr>
          <a:p>
            <a:r>
              <a:rPr lang="zh-CN" altLang="en-US" sz="2000"/>
              <a:t>第一个式子是输出层的计算公式，输出层是一个全连接层，也就是它的每个节点都和隐藏层的每个节点相连。V是输出层的权重矩阵，g是激活函数。</a:t>
            </a:r>
            <a:endParaRPr lang="zh-CN" altLang="en-US" sz="2000"/>
          </a:p>
          <a:p>
            <a:endParaRPr lang="zh-CN" altLang="en-US" sz="2000"/>
          </a:p>
          <a:p>
            <a:r>
              <a:rPr lang="zh-CN" altLang="en-US" sz="2000"/>
              <a:t>第二个式子是隐藏层的计算公式，它是循环层。U是输入x的权重矩阵，W是上一次的</a:t>
            </a:r>
            <a:r>
              <a:rPr lang="en-US" altLang="zh-CN" sz="2000"/>
              <a:t>s</a:t>
            </a:r>
            <a:r>
              <a:rPr lang="zh-CN" altLang="en-US" sz="2000"/>
              <a:t>的权重矩阵，f是激活函数。</a:t>
            </a:r>
            <a:endParaRPr lang="zh-CN" altLang="en-US" sz="2000"/>
          </a:p>
          <a:p>
            <a:endParaRPr lang="zh-CN" altLang="en-US" sz="2000"/>
          </a:p>
          <a:p>
            <a:r>
              <a:rPr lang="zh-CN" altLang="en-US" sz="2000"/>
              <a:t>从上面的公式我们可以看出，循环层和全连接层的区别就是循环层多了一个权重矩阵 W。</a:t>
            </a:r>
            <a:endParaRPr lang="zh-CN" altLang="en-US" sz="2000"/>
          </a:p>
          <a:p>
            <a:endParaRPr lang="zh-CN" altLang="en-US" sz="2000"/>
          </a:p>
          <a:p>
            <a:r>
              <a:rPr lang="zh-CN" altLang="en-US" sz="2400"/>
              <a:t>注意：</a:t>
            </a:r>
            <a:r>
              <a:rPr lang="en-US" altLang="zh-CN" sz="2400"/>
              <a:t>W</a:t>
            </a:r>
            <a:r>
              <a:rPr lang="zh-CN" altLang="en-US" sz="2400"/>
              <a:t>，</a:t>
            </a:r>
            <a:r>
              <a:rPr lang="en-US" altLang="zh-CN" sz="2400"/>
              <a:t>V</a:t>
            </a:r>
            <a:r>
              <a:rPr lang="zh-CN" altLang="en-US" sz="2400"/>
              <a:t>，</a:t>
            </a:r>
            <a:r>
              <a:rPr lang="en-US" altLang="zh-CN" sz="2400"/>
              <a:t>U</a:t>
            </a:r>
            <a:r>
              <a:rPr lang="zh-CN" altLang="en-US" sz="2400"/>
              <a:t>为共享权重。</a:t>
            </a:r>
            <a:endParaRPr lang="zh-CN" altLang="en-US" sz="2400"/>
          </a:p>
          <a:p>
            <a:endParaRPr lang="zh-CN" altLang="en-US" sz="2400"/>
          </a:p>
          <a:p>
            <a:endParaRPr lang="en-US" altLang="zh-CN" sz="2800"/>
          </a:p>
        </p:txBody>
      </p:sp>
      <p:pic>
        <p:nvPicPr>
          <p:cNvPr id="9" name="图片 8" descr="截屏2020-02-12下午4.31.42"/>
          <p:cNvPicPr>
            <a:picLocks noChangeAspect="1"/>
          </p:cNvPicPr>
          <p:nvPr/>
        </p:nvPicPr>
        <p:blipFill>
          <a:blip r:embed="rId2"/>
          <a:stretch>
            <a:fillRect/>
          </a:stretch>
        </p:blipFill>
        <p:spPr>
          <a:xfrm>
            <a:off x="1983740" y="4149725"/>
            <a:ext cx="3670300" cy="11811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pic>
        <p:nvPicPr>
          <p:cNvPr id="6" name="图片 5"/>
          <p:cNvPicPr>
            <a:picLocks noChangeAspect="1"/>
          </p:cNvPicPr>
          <p:nvPr/>
        </p:nvPicPr>
        <p:blipFill>
          <a:blip r:embed="rId1"/>
          <a:stretch>
            <a:fillRect/>
          </a:stretch>
        </p:blipFill>
        <p:spPr>
          <a:xfrm>
            <a:off x="678815" y="1522730"/>
            <a:ext cx="6536690" cy="2626995"/>
          </a:xfrm>
          <a:prstGeom prst="rect">
            <a:avLst/>
          </a:prstGeom>
        </p:spPr>
      </p:pic>
      <p:sp>
        <p:nvSpPr>
          <p:cNvPr id="8" name="文本框 7"/>
          <p:cNvSpPr txBox="1"/>
          <p:nvPr/>
        </p:nvSpPr>
        <p:spPr>
          <a:xfrm>
            <a:off x="7215505" y="2454275"/>
            <a:ext cx="4632325" cy="2738120"/>
          </a:xfrm>
          <a:prstGeom prst="rect">
            <a:avLst/>
          </a:prstGeom>
          <a:noFill/>
        </p:spPr>
        <p:txBody>
          <a:bodyPr wrap="square" rtlCol="0">
            <a:spAutoFit/>
          </a:bodyPr>
          <a:p>
            <a:r>
              <a:rPr lang="zh-CN" altLang="en-US" sz="2400"/>
              <a:t>思考：</a:t>
            </a:r>
            <a:endParaRPr lang="zh-CN" altLang="en-US" sz="2400"/>
          </a:p>
          <a:p>
            <a:pPr marL="342900" indent="-342900">
              <a:buFont typeface="Arial" panose="020B0604020202090204" pitchFamily="34" charset="0"/>
              <a:buChar char="•"/>
            </a:pPr>
            <a:r>
              <a:rPr lang="en-US" altLang="zh-CN" sz="2400"/>
              <a:t>W</a:t>
            </a:r>
            <a:r>
              <a:rPr lang="zh-CN" altLang="en-US" sz="2400"/>
              <a:t>，</a:t>
            </a:r>
            <a:r>
              <a:rPr lang="en-US" altLang="zh-CN" sz="2400"/>
              <a:t>V</a:t>
            </a:r>
            <a:r>
              <a:rPr lang="zh-CN" altLang="en-US" sz="2400"/>
              <a:t>，</a:t>
            </a:r>
            <a:r>
              <a:rPr lang="en-US" altLang="zh-CN" sz="2400"/>
              <a:t>U</a:t>
            </a:r>
            <a:r>
              <a:rPr lang="zh-CN" altLang="en-US" sz="2400"/>
              <a:t>有多少个？</a:t>
            </a:r>
            <a:endParaRPr lang="zh-CN" altLang="en-US" sz="2400"/>
          </a:p>
          <a:p>
            <a:pPr marL="342900" indent="-342900">
              <a:buFont typeface="Arial" panose="020B0604020202090204" pitchFamily="34" charset="0"/>
              <a:buChar char="•"/>
            </a:pPr>
            <a:r>
              <a:rPr lang="zh-CN" altLang="en-US" sz="2400"/>
              <a:t>假如</a:t>
            </a:r>
            <a:r>
              <a:rPr lang="en-US" altLang="zh-CN" sz="2400"/>
              <a:t>x</a:t>
            </a:r>
            <a:r>
              <a:rPr lang="zh-CN" altLang="en-US" sz="2400"/>
              <a:t>为</a:t>
            </a:r>
            <a:r>
              <a:rPr lang="en-US" altLang="zh-CN" sz="2400"/>
              <a:t>4</a:t>
            </a:r>
            <a:r>
              <a:rPr lang="zh-CN" altLang="en-US" sz="2400"/>
              <a:t>维向量，</a:t>
            </a:r>
            <a:r>
              <a:rPr lang="en-US" altLang="zh-CN" sz="2400"/>
              <a:t>s</a:t>
            </a:r>
            <a:r>
              <a:rPr lang="zh-CN" altLang="en-US" sz="2400"/>
              <a:t>为</a:t>
            </a:r>
            <a:r>
              <a:rPr lang="en-US" altLang="zh-CN" sz="2400"/>
              <a:t>3</a:t>
            </a:r>
            <a:r>
              <a:rPr lang="zh-CN" altLang="en-US" sz="2400"/>
              <a:t>维向量，</a:t>
            </a:r>
            <a:r>
              <a:rPr lang="en-US" altLang="zh-CN" sz="2400"/>
              <a:t>U,W</a:t>
            </a:r>
            <a:r>
              <a:rPr lang="zh-CN" altLang="en-US" sz="2400"/>
              <a:t>的大小分别为多少？</a:t>
            </a:r>
            <a:endParaRPr lang="zh-CN" altLang="en-US" sz="2400"/>
          </a:p>
          <a:p>
            <a:r>
              <a:rPr lang="en-US" altLang="zh-CN" sz="2400"/>
              <a:t>		</a:t>
            </a:r>
            <a:endParaRPr lang="zh-CN" altLang="en-US" sz="2400"/>
          </a:p>
          <a:p>
            <a:endParaRPr lang="zh-CN" altLang="en-US" sz="2400"/>
          </a:p>
          <a:p>
            <a:endParaRPr lang="en-US" altLang="zh-CN" sz="2800"/>
          </a:p>
        </p:txBody>
      </p:sp>
      <p:pic>
        <p:nvPicPr>
          <p:cNvPr id="9" name="图片 8" descr="截屏2020-02-12下午4.31.42"/>
          <p:cNvPicPr>
            <a:picLocks noChangeAspect="1"/>
          </p:cNvPicPr>
          <p:nvPr/>
        </p:nvPicPr>
        <p:blipFill>
          <a:blip r:embed="rId2"/>
          <a:stretch>
            <a:fillRect/>
          </a:stretch>
        </p:blipFill>
        <p:spPr>
          <a:xfrm>
            <a:off x="1983740" y="4149725"/>
            <a:ext cx="3670300" cy="11811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sp>
        <p:nvSpPr>
          <p:cNvPr id="8" name="文本框 7"/>
          <p:cNvSpPr txBox="1"/>
          <p:nvPr/>
        </p:nvSpPr>
        <p:spPr>
          <a:xfrm>
            <a:off x="7197090" y="2059940"/>
            <a:ext cx="4632325" cy="2738120"/>
          </a:xfrm>
          <a:prstGeom prst="rect">
            <a:avLst/>
          </a:prstGeom>
          <a:noFill/>
        </p:spPr>
        <p:txBody>
          <a:bodyPr wrap="square" rtlCol="0">
            <a:spAutoFit/>
          </a:bodyPr>
          <a:p>
            <a:r>
              <a:rPr lang="zh-CN" altLang="en-US" sz="2400"/>
              <a:t>思考：</a:t>
            </a:r>
            <a:endParaRPr lang="zh-CN" altLang="en-US" sz="2400"/>
          </a:p>
          <a:p>
            <a:pPr marL="342900" indent="-342900">
              <a:buFont typeface="Arial" panose="020B0604020202090204" pitchFamily="34" charset="0"/>
              <a:buChar char="•"/>
            </a:pPr>
            <a:r>
              <a:rPr lang="en-US" altLang="zh-CN" sz="2400"/>
              <a:t>W</a:t>
            </a:r>
            <a:r>
              <a:rPr lang="zh-CN" altLang="en-US" sz="2400"/>
              <a:t>，</a:t>
            </a:r>
            <a:r>
              <a:rPr lang="en-US" altLang="zh-CN" sz="2400"/>
              <a:t>V</a:t>
            </a:r>
            <a:r>
              <a:rPr lang="zh-CN" altLang="en-US" sz="2400"/>
              <a:t>，</a:t>
            </a:r>
            <a:r>
              <a:rPr lang="en-US" altLang="zh-CN" sz="2400"/>
              <a:t>U</a:t>
            </a:r>
            <a:r>
              <a:rPr lang="zh-CN" altLang="en-US" sz="2400"/>
              <a:t>有多少个？</a:t>
            </a:r>
            <a:endParaRPr lang="zh-CN" altLang="en-US" sz="2400"/>
          </a:p>
          <a:p>
            <a:pPr marL="342900" indent="-342900">
              <a:buFont typeface="Arial" panose="020B0604020202090204" pitchFamily="34" charset="0"/>
              <a:buChar char="•"/>
            </a:pPr>
            <a:r>
              <a:rPr lang="zh-CN" altLang="en-US" sz="2400"/>
              <a:t>假如</a:t>
            </a:r>
            <a:r>
              <a:rPr lang="en-US" altLang="zh-CN" sz="2400"/>
              <a:t>x</a:t>
            </a:r>
            <a:r>
              <a:rPr lang="zh-CN" altLang="en-US" sz="2400"/>
              <a:t>为</a:t>
            </a:r>
            <a:r>
              <a:rPr lang="en-US" altLang="zh-CN" sz="2400"/>
              <a:t>m</a:t>
            </a:r>
            <a:r>
              <a:rPr lang="zh-CN" altLang="en-US" sz="2400"/>
              <a:t>维向量，</a:t>
            </a:r>
            <a:r>
              <a:rPr lang="en-US" altLang="zh-CN" sz="2400"/>
              <a:t>s</a:t>
            </a:r>
            <a:r>
              <a:rPr lang="zh-CN" altLang="en-US" sz="2400"/>
              <a:t>为</a:t>
            </a:r>
            <a:r>
              <a:rPr lang="en-US" altLang="zh-CN" sz="2400"/>
              <a:t>n</a:t>
            </a:r>
            <a:r>
              <a:rPr lang="zh-CN" altLang="en-US" sz="2400"/>
              <a:t>维向量，</a:t>
            </a:r>
            <a:r>
              <a:rPr lang="en-US" altLang="zh-CN" sz="2400"/>
              <a:t>U,W</a:t>
            </a:r>
            <a:r>
              <a:rPr lang="zh-CN" altLang="en-US" sz="2400"/>
              <a:t>的大小分别为多少？</a:t>
            </a:r>
            <a:endParaRPr lang="zh-CN" altLang="en-US" sz="2400"/>
          </a:p>
          <a:p>
            <a:r>
              <a:rPr lang="en-US" altLang="zh-CN" sz="2400"/>
              <a:t>		</a:t>
            </a:r>
            <a:endParaRPr lang="zh-CN" altLang="en-US" sz="2400"/>
          </a:p>
          <a:p>
            <a:endParaRPr lang="zh-CN" altLang="en-US" sz="2400"/>
          </a:p>
          <a:p>
            <a:endParaRPr lang="en-US" altLang="zh-CN" sz="2800"/>
          </a:p>
        </p:txBody>
      </p:sp>
      <p:pic>
        <p:nvPicPr>
          <p:cNvPr id="9" name="图片 8" descr="截屏2020-02-12下午4.31.42"/>
          <p:cNvPicPr>
            <a:picLocks noChangeAspect="1"/>
          </p:cNvPicPr>
          <p:nvPr/>
        </p:nvPicPr>
        <p:blipFill>
          <a:blip r:embed="rId1"/>
          <a:stretch>
            <a:fillRect/>
          </a:stretch>
        </p:blipFill>
        <p:spPr>
          <a:xfrm>
            <a:off x="1786890" y="2269490"/>
            <a:ext cx="3670300" cy="1181100"/>
          </a:xfrm>
          <a:prstGeom prst="rect">
            <a:avLst/>
          </a:prstGeom>
        </p:spPr>
      </p:pic>
      <p:pic>
        <p:nvPicPr>
          <p:cNvPr id="3" name="图片 2" descr="截屏2020-02-12下午5.00.15"/>
          <p:cNvPicPr>
            <a:picLocks noChangeAspect="1"/>
          </p:cNvPicPr>
          <p:nvPr/>
        </p:nvPicPr>
        <p:blipFill>
          <a:blip r:embed="rId2"/>
          <a:stretch>
            <a:fillRect/>
          </a:stretch>
        </p:blipFill>
        <p:spPr>
          <a:xfrm>
            <a:off x="2586990" y="3706495"/>
            <a:ext cx="7531735" cy="19685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pic>
        <p:nvPicPr>
          <p:cNvPr id="3" name="图片 2" descr="截屏2020-02-12下午4.31.01"/>
          <p:cNvPicPr>
            <a:picLocks noChangeAspect="1"/>
          </p:cNvPicPr>
          <p:nvPr/>
        </p:nvPicPr>
        <p:blipFill>
          <a:blip r:embed="rId1"/>
          <a:stretch>
            <a:fillRect/>
          </a:stretch>
        </p:blipFill>
        <p:spPr>
          <a:xfrm>
            <a:off x="4949825" y="1691005"/>
            <a:ext cx="6985635" cy="1943100"/>
          </a:xfrm>
          <a:prstGeom prst="rect">
            <a:avLst/>
          </a:prstGeom>
        </p:spPr>
      </p:pic>
      <p:pic>
        <p:nvPicPr>
          <p:cNvPr id="4" name="图片 3" descr="截屏2020-02-12下午4.31.42"/>
          <p:cNvPicPr>
            <a:picLocks noChangeAspect="1"/>
          </p:cNvPicPr>
          <p:nvPr/>
        </p:nvPicPr>
        <p:blipFill>
          <a:blip r:embed="rId2"/>
          <a:stretch>
            <a:fillRect/>
          </a:stretch>
        </p:blipFill>
        <p:spPr>
          <a:xfrm>
            <a:off x="838200" y="2072005"/>
            <a:ext cx="3670300" cy="1181100"/>
          </a:xfrm>
          <a:prstGeom prst="rect">
            <a:avLst/>
          </a:prstGeom>
        </p:spPr>
      </p:pic>
      <p:sp>
        <p:nvSpPr>
          <p:cNvPr id="5" name="文本框 4"/>
          <p:cNvSpPr txBox="1"/>
          <p:nvPr/>
        </p:nvSpPr>
        <p:spPr>
          <a:xfrm>
            <a:off x="1830705" y="4306570"/>
            <a:ext cx="8186420" cy="1198880"/>
          </a:xfrm>
          <a:prstGeom prst="rect">
            <a:avLst/>
          </a:prstGeom>
          <a:noFill/>
        </p:spPr>
        <p:txBody>
          <a:bodyPr wrap="square" rtlCol="0">
            <a:spAutoFit/>
          </a:bodyPr>
          <a:p>
            <a:r>
              <a:rPr lang="zh-CN" altLang="en-US" sz="2400"/>
              <a:t>总结：可以看出，循环神经网络的输出值，</a:t>
            </a:r>
            <a:r>
              <a:rPr lang="zh-CN" altLang="en-US" sz="2400">
                <a:solidFill>
                  <a:schemeClr val="accent1"/>
                </a:solidFill>
              </a:rPr>
              <a:t>受前面历次输入值</a:t>
            </a:r>
            <a:r>
              <a:rPr lang="en-US" altLang="zh-CN" sz="2400">
                <a:solidFill>
                  <a:schemeClr val="accent1"/>
                </a:solidFill>
              </a:rPr>
              <a:t>x1</a:t>
            </a:r>
            <a:r>
              <a:rPr lang="zh-CN" altLang="en-US" sz="2400">
                <a:solidFill>
                  <a:schemeClr val="accent1"/>
                </a:solidFill>
              </a:rPr>
              <a:t>、</a:t>
            </a:r>
            <a:r>
              <a:rPr lang="en-US" altLang="zh-CN" sz="2400">
                <a:solidFill>
                  <a:schemeClr val="accent1"/>
                </a:solidFill>
              </a:rPr>
              <a:t>x2...xt-1</a:t>
            </a:r>
            <a:r>
              <a:rPr lang="zh-CN" altLang="en-US" sz="2400">
                <a:solidFill>
                  <a:schemeClr val="accent1"/>
                </a:solidFill>
              </a:rPr>
              <a:t>影响</a:t>
            </a:r>
            <a:r>
              <a:rPr lang="zh-CN" altLang="en-US" sz="2400"/>
              <a:t>，这就是为什么循环神经网络具备记忆能力的原因。</a:t>
            </a:r>
            <a:endParaRPr lang="zh-CN" altLang="en-US"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sp>
        <p:nvSpPr>
          <p:cNvPr id="5" name="文本框 4"/>
          <p:cNvSpPr txBox="1"/>
          <p:nvPr/>
        </p:nvSpPr>
        <p:spPr>
          <a:xfrm>
            <a:off x="1520825" y="2309495"/>
            <a:ext cx="8578215" cy="2306955"/>
          </a:xfrm>
          <a:prstGeom prst="rect">
            <a:avLst/>
          </a:prstGeom>
          <a:noFill/>
        </p:spPr>
        <p:txBody>
          <a:bodyPr wrap="square" rtlCol="0">
            <a:spAutoFit/>
          </a:bodyPr>
          <a:p>
            <a:pPr marL="342900" indent="-342900">
              <a:buFont typeface="Arial" panose="020B0604020202090204" pitchFamily="34" charset="0"/>
              <a:buChar char="•"/>
            </a:pPr>
            <a:r>
              <a:rPr lang="zh-CN" altLang="en-US" sz="2400"/>
              <a:t>很多现实中的数据都是序列数据，前后相关，需要具备记忆能力的模型来建模。</a:t>
            </a:r>
            <a:endParaRPr lang="zh-CN" altLang="en-US" sz="2400"/>
          </a:p>
          <a:p>
            <a:pPr marL="342900" indent="-342900">
              <a:buFont typeface="Arial" panose="020B0604020202090204" pitchFamily="34" charset="0"/>
              <a:buChar char="•"/>
            </a:pPr>
            <a:r>
              <a:rPr lang="zh-CN" altLang="en-US" sz="2400"/>
              <a:t>比如，当我们在理解一句话意思时，孤立的理解这句话的每个词是不够的，我们需要处理这些词连接起来的整个序列； 当我们处理视频的时候，我们也不能只单独的去分析每一帧，而要分析这些帧连接起来的整个序列。</a:t>
            </a:r>
            <a:endParaRPr lang="zh-CN" altLang="en-US" sz="2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双向</a:t>
            </a:r>
            <a:r>
              <a:rPr lang="en-US" altLang="zh-CN" dirty="0"/>
              <a:t>RNN</a:t>
            </a:r>
            <a:br>
              <a:rPr lang="zh-CN" altLang="en-US" dirty="0"/>
            </a:br>
            <a:endParaRPr lang="zh-CN" altLang="en-US" dirty="0"/>
          </a:p>
        </p:txBody>
      </p:sp>
      <p:sp>
        <p:nvSpPr>
          <p:cNvPr id="5" name="文本框 4"/>
          <p:cNvSpPr txBox="1"/>
          <p:nvPr/>
        </p:nvSpPr>
        <p:spPr>
          <a:xfrm>
            <a:off x="2696845" y="4851400"/>
            <a:ext cx="6997700" cy="829945"/>
          </a:xfrm>
          <a:prstGeom prst="rect">
            <a:avLst/>
          </a:prstGeom>
          <a:noFill/>
        </p:spPr>
        <p:txBody>
          <a:bodyPr wrap="square" rtlCol="0">
            <a:spAutoFit/>
          </a:bodyPr>
          <a:p>
            <a:r>
              <a:rPr lang="zh-CN" sz="2400"/>
              <a:t>简单版本的</a:t>
            </a:r>
            <a:r>
              <a:rPr sz="2400"/>
              <a:t>循环神经网络无法对此进行建模，因此，我们需要</a:t>
            </a:r>
            <a:r>
              <a:rPr sz="2400">
                <a:solidFill>
                  <a:schemeClr val="accent1"/>
                </a:solidFill>
              </a:rPr>
              <a:t>双向循环神经网络</a:t>
            </a:r>
            <a:r>
              <a:rPr lang="zh-CN" sz="2400"/>
              <a:t>。</a:t>
            </a:r>
            <a:endParaRPr lang="zh-CN" sz="2400"/>
          </a:p>
        </p:txBody>
      </p:sp>
      <p:pic>
        <p:nvPicPr>
          <p:cNvPr id="6" name="图片 5"/>
          <p:cNvPicPr>
            <a:picLocks noChangeAspect="1"/>
          </p:cNvPicPr>
          <p:nvPr/>
        </p:nvPicPr>
        <p:blipFill>
          <a:blip r:embed="rId1"/>
          <a:stretch>
            <a:fillRect/>
          </a:stretch>
        </p:blipFill>
        <p:spPr>
          <a:xfrm>
            <a:off x="5448935" y="1690370"/>
            <a:ext cx="6889115" cy="2409190"/>
          </a:xfrm>
          <a:prstGeom prst="rect">
            <a:avLst/>
          </a:prstGeom>
        </p:spPr>
      </p:pic>
      <p:pic>
        <p:nvPicPr>
          <p:cNvPr id="7" name="图片 6"/>
          <p:cNvPicPr>
            <a:picLocks noChangeAspect="1"/>
          </p:cNvPicPr>
          <p:nvPr/>
        </p:nvPicPr>
        <p:blipFill>
          <a:blip r:embed="rId2"/>
          <a:stretch>
            <a:fillRect/>
          </a:stretch>
        </p:blipFill>
        <p:spPr>
          <a:xfrm>
            <a:off x="474980" y="1691005"/>
            <a:ext cx="4973955" cy="26314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双向</a:t>
            </a:r>
            <a:r>
              <a:rPr lang="en-US" altLang="zh-CN" dirty="0"/>
              <a:t>RNN</a:t>
            </a:r>
            <a:br>
              <a:rPr lang="zh-CN" altLang="en-US" dirty="0"/>
            </a:br>
            <a:endParaRPr lang="zh-CN" altLang="en-US" dirty="0"/>
          </a:p>
        </p:txBody>
      </p:sp>
      <p:sp>
        <p:nvSpPr>
          <p:cNvPr id="5" name="文本框 4"/>
          <p:cNvSpPr txBox="1"/>
          <p:nvPr/>
        </p:nvSpPr>
        <p:spPr>
          <a:xfrm>
            <a:off x="838200" y="4511040"/>
            <a:ext cx="5585460" cy="1322070"/>
          </a:xfrm>
          <a:prstGeom prst="rect">
            <a:avLst/>
          </a:prstGeom>
          <a:noFill/>
        </p:spPr>
        <p:txBody>
          <a:bodyPr wrap="square" rtlCol="0">
            <a:spAutoFit/>
          </a:bodyPr>
          <a:p>
            <a:r>
              <a:rPr sz="2000"/>
              <a:t>从上图可看出，双向</a:t>
            </a:r>
            <a:r>
              <a:rPr lang="zh-CN" sz="2000"/>
              <a:t>循环</a:t>
            </a:r>
            <a:r>
              <a:rPr sz="2000"/>
              <a:t>神经网络的隐藏层要保存两个值，一个A参与正向计算，另一个值A'参与反向计算。</a:t>
            </a:r>
            <a:r>
              <a:rPr lang="zh-CN" sz="2000"/>
              <a:t>如，</a:t>
            </a:r>
            <a:r>
              <a:rPr sz="2000"/>
              <a:t>最终</a:t>
            </a:r>
            <a:r>
              <a:rPr lang="en-US" sz="2000"/>
              <a:t>y2</a:t>
            </a:r>
            <a:r>
              <a:rPr sz="2000"/>
              <a:t>的输出值取决于</a:t>
            </a:r>
            <a:r>
              <a:rPr lang="en-US" sz="2000"/>
              <a:t>A2</a:t>
            </a:r>
            <a:r>
              <a:rPr sz="2000"/>
              <a:t>和</a:t>
            </a:r>
            <a:r>
              <a:rPr lang="en-US" sz="2000"/>
              <a:t>A2'</a:t>
            </a:r>
            <a:r>
              <a:rPr sz="2000"/>
              <a:t>。</a:t>
            </a:r>
            <a:endParaRPr sz="2000"/>
          </a:p>
        </p:txBody>
      </p:sp>
      <p:pic>
        <p:nvPicPr>
          <p:cNvPr id="6" name="图片 5"/>
          <p:cNvPicPr>
            <a:picLocks noChangeAspect="1"/>
          </p:cNvPicPr>
          <p:nvPr/>
        </p:nvPicPr>
        <p:blipFill>
          <a:blip r:embed="rId1"/>
          <a:stretch>
            <a:fillRect/>
          </a:stretch>
        </p:blipFill>
        <p:spPr>
          <a:xfrm>
            <a:off x="656590" y="1565275"/>
            <a:ext cx="6889115" cy="2409190"/>
          </a:xfrm>
          <a:prstGeom prst="rect">
            <a:avLst/>
          </a:prstGeom>
        </p:spPr>
      </p:pic>
      <p:pic>
        <p:nvPicPr>
          <p:cNvPr id="3" name="图片 2" descr="截屏2020-02-12下午4.39.25"/>
          <p:cNvPicPr>
            <a:picLocks noChangeAspect="1"/>
          </p:cNvPicPr>
          <p:nvPr/>
        </p:nvPicPr>
        <p:blipFill>
          <a:blip r:embed="rId2"/>
          <a:stretch>
            <a:fillRect/>
          </a:stretch>
        </p:blipFill>
        <p:spPr>
          <a:xfrm>
            <a:off x="8172450" y="1447165"/>
            <a:ext cx="2946400" cy="2527300"/>
          </a:xfrm>
          <a:prstGeom prst="rect">
            <a:avLst/>
          </a:prstGeom>
        </p:spPr>
      </p:pic>
      <p:sp>
        <p:nvSpPr>
          <p:cNvPr id="4" name="文本框 3"/>
          <p:cNvSpPr txBox="1"/>
          <p:nvPr/>
        </p:nvSpPr>
        <p:spPr>
          <a:xfrm>
            <a:off x="6813550" y="4511040"/>
            <a:ext cx="4759960" cy="1322070"/>
          </a:xfrm>
          <a:prstGeom prst="rect">
            <a:avLst/>
          </a:prstGeom>
          <a:noFill/>
        </p:spPr>
        <p:txBody>
          <a:bodyPr wrap="square" rtlCol="0" anchor="t">
            <a:spAutoFit/>
          </a:bodyPr>
          <a:p>
            <a:r>
              <a:rPr lang="zh-CN" altLang="en-US" sz="2000"/>
              <a:t>规律：正向计算时，隐藏层的值</a:t>
            </a:r>
            <a:r>
              <a:rPr lang="en-US" altLang="zh-CN" sz="2000"/>
              <a:t>At</a:t>
            </a:r>
            <a:r>
              <a:rPr lang="zh-CN" altLang="en-US" sz="2000"/>
              <a:t>与</a:t>
            </a:r>
            <a:r>
              <a:rPr lang="en-US" altLang="zh-CN" sz="2000"/>
              <a:t>At-1</a:t>
            </a:r>
            <a:r>
              <a:rPr lang="zh-CN" altLang="en-US" sz="2000"/>
              <a:t>有关；反向计算时，隐藏层的值</a:t>
            </a:r>
            <a:r>
              <a:rPr lang="en-US" altLang="zh-CN" sz="2000"/>
              <a:t>At'</a:t>
            </a:r>
            <a:r>
              <a:rPr lang="zh-CN" altLang="en-US" sz="2000"/>
              <a:t>与</a:t>
            </a:r>
            <a:r>
              <a:rPr lang="en-US" altLang="zh-CN" sz="2000"/>
              <a:t>At+1'</a:t>
            </a:r>
            <a:r>
              <a:rPr lang="zh-CN" altLang="en-US" sz="2000"/>
              <a:t>有关；最终的输出取决于正向和反向计算的加和。</a:t>
            </a:r>
            <a:endParaRPr lang="zh-CN" altLang="en-US" sz="2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双向</a:t>
            </a:r>
            <a:r>
              <a:rPr lang="en-US" altLang="zh-CN" dirty="0"/>
              <a:t>RNN</a:t>
            </a:r>
            <a:br>
              <a:rPr lang="zh-CN" altLang="en-US" dirty="0"/>
            </a:br>
            <a:endParaRPr lang="zh-CN" altLang="en-US" dirty="0"/>
          </a:p>
        </p:txBody>
      </p:sp>
      <p:pic>
        <p:nvPicPr>
          <p:cNvPr id="6" name="图片 5"/>
          <p:cNvPicPr>
            <a:picLocks noChangeAspect="1"/>
          </p:cNvPicPr>
          <p:nvPr/>
        </p:nvPicPr>
        <p:blipFill>
          <a:blip r:embed="rId1"/>
          <a:stretch>
            <a:fillRect/>
          </a:stretch>
        </p:blipFill>
        <p:spPr>
          <a:xfrm>
            <a:off x="656590" y="1565275"/>
            <a:ext cx="6889115" cy="2409190"/>
          </a:xfrm>
          <a:prstGeom prst="rect">
            <a:avLst/>
          </a:prstGeom>
        </p:spPr>
      </p:pic>
      <p:pic>
        <p:nvPicPr>
          <p:cNvPr id="3" name="图片 2" descr="截屏2020-02-12下午4.39.25"/>
          <p:cNvPicPr>
            <a:picLocks noChangeAspect="1"/>
          </p:cNvPicPr>
          <p:nvPr/>
        </p:nvPicPr>
        <p:blipFill>
          <a:blip r:embed="rId2"/>
          <a:stretch>
            <a:fillRect/>
          </a:stretch>
        </p:blipFill>
        <p:spPr>
          <a:xfrm>
            <a:off x="8119110" y="1447165"/>
            <a:ext cx="2946400" cy="2527300"/>
          </a:xfrm>
          <a:prstGeom prst="rect">
            <a:avLst/>
          </a:prstGeom>
        </p:spPr>
      </p:pic>
      <p:sp>
        <p:nvSpPr>
          <p:cNvPr id="4" name="文本框 3"/>
          <p:cNvSpPr txBox="1"/>
          <p:nvPr/>
        </p:nvSpPr>
        <p:spPr>
          <a:xfrm>
            <a:off x="1278890" y="4638040"/>
            <a:ext cx="5643880" cy="706755"/>
          </a:xfrm>
          <a:prstGeom prst="rect">
            <a:avLst/>
          </a:prstGeom>
          <a:noFill/>
        </p:spPr>
        <p:txBody>
          <a:bodyPr wrap="square" rtlCol="0" anchor="t">
            <a:spAutoFit/>
          </a:bodyPr>
          <a:p>
            <a:r>
              <a:rPr sz="2000"/>
              <a:t>正向计算和反向计算不共享权重，也就是说U和U'、W和W'、V和V'都是不同的权重矩阵。</a:t>
            </a:r>
            <a:endParaRPr sz="2000"/>
          </a:p>
        </p:txBody>
      </p:sp>
      <p:pic>
        <p:nvPicPr>
          <p:cNvPr id="7" name="图片 6" descr="截屏2020-02-12下午4.42.13"/>
          <p:cNvPicPr>
            <a:picLocks noChangeAspect="1"/>
          </p:cNvPicPr>
          <p:nvPr/>
        </p:nvPicPr>
        <p:blipFill>
          <a:blip r:embed="rId3"/>
          <a:stretch>
            <a:fillRect/>
          </a:stretch>
        </p:blipFill>
        <p:spPr>
          <a:xfrm>
            <a:off x="7958455" y="4377055"/>
            <a:ext cx="3716655" cy="1661160"/>
          </a:xfrm>
          <a:prstGeom prst="rect">
            <a:avLst/>
          </a:prstGeom>
        </p:spPr>
      </p:pic>
      <p:sp>
        <p:nvSpPr>
          <p:cNvPr id="8" name="下箭头 7"/>
          <p:cNvSpPr/>
          <p:nvPr/>
        </p:nvSpPr>
        <p:spPr>
          <a:xfrm>
            <a:off x="9448800" y="4018915"/>
            <a:ext cx="286385" cy="3581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7644130" y="4937125"/>
            <a:ext cx="4001135" cy="115697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深度</a:t>
            </a:r>
            <a:r>
              <a:rPr lang="en-US" altLang="zh-CN" dirty="0"/>
              <a:t>RNN</a:t>
            </a:r>
            <a:br>
              <a:rPr lang="zh-CN" altLang="en-US" dirty="0"/>
            </a:br>
            <a:endParaRPr lang="zh-CN" altLang="en-US" dirty="0"/>
          </a:p>
        </p:txBody>
      </p:sp>
      <p:sp>
        <p:nvSpPr>
          <p:cNvPr id="4" name="文本框 3"/>
          <p:cNvSpPr txBox="1"/>
          <p:nvPr/>
        </p:nvSpPr>
        <p:spPr>
          <a:xfrm>
            <a:off x="6356350" y="3051175"/>
            <a:ext cx="4759960" cy="1322070"/>
          </a:xfrm>
          <a:prstGeom prst="rect">
            <a:avLst/>
          </a:prstGeom>
          <a:noFill/>
        </p:spPr>
        <p:txBody>
          <a:bodyPr wrap="square" rtlCol="0" anchor="t">
            <a:spAutoFit/>
          </a:bodyPr>
          <a:p>
            <a:r>
              <a:rPr sz="2000"/>
              <a:t>前面介绍的循环神经网络只有一个隐藏层，当然也可以</a:t>
            </a:r>
            <a:r>
              <a:rPr lang="zh-CN" sz="2000"/>
              <a:t>根据任务及数据情况，</a:t>
            </a:r>
            <a:r>
              <a:rPr sz="2000"/>
              <a:t>堆叠两个以上的隐藏层，这样就得到了深度循环神经网络。</a:t>
            </a:r>
            <a:endParaRPr sz="2000"/>
          </a:p>
        </p:txBody>
      </p:sp>
      <p:pic>
        <p:nvPicPr>
          <p:cNvPr id="5" name="图片 4"/>
          <p:cNvPicPr>
            <a:picLocks noChangeAspect="1"/>
          </p:cNvPicPr>
          <p:nvPr/>
        </p:nvPicPr>
        <p:blipFill>
          <a:blip r:embed="rId1"/>
          <a:stretch>
            <a:fillRect/>
          </a:stretch>
        </p:blipFill>
        <p:spPr>
          <a:xfrm>
            <a:off x="1031875" y="1476375"/>
            <a:ext cx="4039870" cy="445325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en-US" altLang="zh-CN" dirty="0">
                <a:sym typeface="+mn-ea"/>
              </a:rPr>
            </a:br>
            <a:r>
              <a:rPr lang="en-US" altLang="zh-CN" dirty="0">
                <a:sym typeface="+mn-ea"/>
              </a:rPr>
              <a:t>RNN</a:t>
            </a:r>
            <a:r>
              <a:rPr lang="zh-CN" altLang="en-US" dirty="0">
                <a:sym typeface="+mn-ea"/>
              </a:rPr>
              <a:t>与梯度消失、梯度爆炸</a:t>
            </a:r>
            <a:br>
              <a:rPr lang="zh-CN" altLang="en-US" dirty="0">
                <a:sym typeface="+mn-ea"/>
              </a:rPr>
            </a:br>
            <a:endParaRPr lang="zh-TW" altLang="en-US" dirty="0"/>
          </a:p>
        </p:txBody>
      </p:sp>
      <p:sp>
        <p:nvSpPr>
          <p:cNvPr id="3" name="內容版面配置區 2"/>
          <p:cNvSpPr>
            <a:spLocks noGrp="1"/>
          </p:cNvSpPr>
          <p:nvPr>
            <p:ph idx="1"/>
          </p:nvPr>
        </p:nvSpPr>
        <p:spPr/>
        <p:txBody>
          <a:bodyPr/>
          <a:lstStyle/>
          <a:p>
            <a:r>
              <a:rPr lang="en-US" altLang="zh-TW" dirty="0"/>
              <a:t>RNN</a:t>
            </a:r>
            <a:r>
              <a:rPr lang="zh-CN" altLang="en-US" dirty="0"/>
              <a:t>很难训练</a:t>
            </a:r>
            <a:endParaRPr lang="zh-CN" altLang="en-US" dirty="0"/>
          </a:p>
        </p:txBody>
      </p:sp>
      <p:pic>
        <p:nvPicPr>
          <p:cNvPr id="4" name="圖片 3"/>
          <p:cNvPicPr>
            <a:picLocks noChangeAspect="1"/>
          </p:cNvPicPr>
          <p:nvPr/>
        </p:nvPicPr>
        <p:blipFill>
          <a:blip r:embed="rId1"/>
          <a:stretch>
            <a:fillRect/>
          </a:stretch>
        </p:blipFill>
        <p:spPr>
          <a:xfrm>
            <a:off x="3520014" y="1825786"/>
            <a:ext cx="7384702" cy="40355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CN" altLang="en-US" dirty="0"/>
              <a:t>大纲</a:t>
            </a:r>
            <a:endParaRPr lang="zh-CN" altLang="en-US" dirty="0"/>
          </a:p>
        </p:txBody>
      </p:sp>
      <p:pic>
        <p:nvPicPr>
          <p:cNvPr id="29" name="图片 28"/>
          <p:cNvPicPr>
            <a:picLocks noChangeAspect="1"/>
          </p:cNvPicPr>
          <p:nvPr/>
        </p:nvPicPr>
        <p:blipFill>
          <a:blip r:embed="rId1"/>
          <a:stretch>
            <a:fillRect/>
          </a:stretch>
        </p:blipFill>
        <p:spPr>
          <a:xfrm>
            <a:off x="4787900" y="1891665"/>
            <a:ext cx="7065645" cy="3592830"/>
          </a:xfrm>
          <a:prstGeom prst="rect">
            <a:avLst/>
          </a:prstGeom>
        </p:spPr>
      </p:pic>
      <p:sp>
        <p:nvSpPr>
          <p:cNvPr id="3" name="文本框 2"/>
          <p:cNvSpPr txBox="1"/>
          <p:nvPr/>
        </p:nvSpPr>
        <p:spPr>
          <a:xfrm>
            <a:off x="1231265" y="1891665"/>
            <a:ext cx="3556635" cy="4338320"/>
          </a:xfrm>
          <a:prstGeom prst="rect">
            <a:avLst/>
          </a:prstGeom>
          <a:noFill/>
        </p:spPr>
        <p:txBody>
          <a:bodyPr wrap="none" rtlCol="0" anchor="t">
            <a:spAutoFit/>
          </a:bodyPr>
          <a:p>
            <a:pPr marL="285750" indent="-285750" algn="l">
              <a:buFont typeface="Arial" panose="020B0604020202090204" pitchFamily="34" charset="0"/>
              <a:buChar char="•"/>
            </a:pPr>
            <a:r>
              <a:rPr lang="zh-CN" altLang="en-US" sz="2400" dirty="0">
                <a:sym typeface="+mn-ea"/>
              </a:rPr>
              <a:t>循环神经网络应用</a:t>
            </a:r>
            <a:endParaRPr lang="zh-CN" altLang="en-US" sz="2400" dirty="0">
              <a:sym typeface="+mn-ea"/>
            </a:endParaRPr>
          </a:p>
          <a:p>
            <a:pPr marL="285750" indent="-285750" algn="l">
              <a:buFont typeface="Arial" panose="020B0604020202090204" pitchFamily="34" charset="0"/>
              <a:buChar char="•"/>
            </a:pPr>
            <a:endParaRPr lang="zh-CN" altLang="en-US" sz="2400" dirty="0">
              <a:sym typeface="+mn-ea"/>
            </a:endParaRPr>
          </a:p>
          <a:p>
            <a:pPr marL="285750" indent="-285750" algn="l">
              <a:buFont typeface="Arial" panose="020B0604020202090204" pitchFamily="34" charset="0"/>
              <a:buChar char="•"/>
            </a:pPr>
            <a:r>
              <a:rPr lang="zh-CN" altLang="en-US" sz="2400"/>
              <a:t>简单版本</a:t>
            </a:r>
            <a:r>
              <a:rPr lang="en-US" altLang="zh-CN" sz="2400"/>
              <a:t>RNN</a:t>
            </a:r>
            <a:endParaRPr lang="en-US" altLang="zh-CN" sz="2400"/>
          </a:p>
          <a:p>
            <a:pPr marL="285750" indent="-285750" algn="l">
              <a:buFont typeface="Arial" panose="020B0604020202090204" pitchFamily="34" charset="0"/>
              <a:buChar char="•"/>
            </a:pPr>
            <a:r>
              <a:rPr lang="zh-CN" altLang="en-US" sz="2400">
                <a:sym typeface="+mn-ea"/>
              </a:rPr>
              <a:t>简单版本</a:t>
            </a:r>
            <a:r>
              <a:rPr lang="en-US" altLang="zh-CN" sz="2400" dirty="0">
                <a:sym typeface="+mn-ea"/>
              </a:rPr>
              <a:t>RNN</a:t>
            </a:r>
            <a:r>
              <a:rPr lang="zh-CN" altLang="en-US" sz="2400" dirty="0">
                <a:sym typeface="+mn-ea"/>
              </a:rPr>
              <a:t>存在问题</a:t>
            </a:r>
            <a:endParaRPr lang="zh-CN" altLang="en-US" sz="2400" dirty="0">
              <a:sym typeface="+mn-ea"/>
            </a:endParaRPr>
          </a:p>
          <a:p>
            <a:pPr marL="285750" indent="-285750" algn="l">
              <a:buFont typeface="Arial" panose="020B0604020202090204" pitchFamily="34" charset="0"/>
              <a:buChar char="•"/>
            </a:pPr>
            <a:endParaRPr lang="zh-CN" altLang="en-US" sz="2400" dirty="0">
              <a:sym typeface="+mn-ea"/>
            </a:endParaRPr>
          </a:p>
          <a:p>
            <a:pPr marL="285750" indent="-285750" algn="l">
              <a:buFont typeface="Arial" panose="020B0604020202090204" pitchFamily="34" charset="0"/>
              <a:buChar char="•"/>
            </a:pPr>
            <a:r>
              <a:rPr lang="en-US" altLang="zh-CN" sz="2400"/>
              <a:t>LSTM</a:t>
            </a:r>
            <a:r>
              <a:rPr lang="zh-CN" altLang="en-US" sz="2400"/>
              <a:t>基本结构解析</a:t>
            </a:r>
            <a:endParaRPr lang="zh-CN" altLang="en-US" sz="2400"/>
          </a:p>
          <a:p>
            <a:pPr marL="285750" indent="-285750" algn="l">
              <a:buFont typeface="Arial" panose="020B0604020202090204" pitchFamily="34" charset="0"/>
              <a:buChar char="•"/>
            </a:pPr>
            <a:r>
              <a:rPr lang="en-US" altLang="zh-CN" sz="2400"/>
              <a:t>GRU</a:t>
            </a:r>
            <a:r>
              <a:rPr lang="zh-CN" altLang="en-US" sz="2400">
                <a:sym typeface="+mn-ea"/>
              </a:rPr>
              <a:t>基本结构解析</a:t>
            </a:r>
            <a:endParaRPr lang="en-US" altLang="zh-CN" sz="2400"/>
          </a:p>
          <a:p>
            <a:pPr marL="285750" indent="-285750" algn="l">
              <a:buFont typeface="Arial" panose="020B0604020202090204" pitchFamily="34" charset="0"/>
              <a:buChar char="•"/>
            </a:pPr>
            <a:r>
              <a:rPr lang="en-US" altLang="zh-CN" sz="2400"/>
              <a:t>LSTM</a:t>
            </a:r>
            <a:r>
              <a:rPr lang="zh-CN" altLang="en-US" sz="2400"/>
              <a:t>代码示例</a:t>
            </a:r>
            <a:endParaRPr lang="zh-CN" altLang="en-US" sz="2400"/>
          </a:p>
          <a:p>
            <a:pPr marL="285750" indent="-285750" algn="l">
              <a:buFont typeface="Arial" panose="020B0604020202090204" pitchFamily="34" charset="0"/>
              <a:buChar char="•"/>
            </a:pPr>
            <a:r>
              <a:rPr lang="zh-CN" sz="2400">
                <a:sym typeface="+mn-ea"/>
              </a:rPr>
              <a:t>相关面试题</a:t>
            </a:r>
            <a:endParaRPr lang="zh-CN" sz="2400">
              <a:sym typeface="+mn-ea"/>
            </a:endParaRPr>
          </a:p>
          <a:p>
            <a:pPr marL="285750" indent="-285750" algn="l">
              <a:buFont typeface="Arial" panose="020B0604020202090204" pitchFamily="34" charset="0"/>
              <a:buChar char="•"/>
            </a:pPr>
            <a:r>
              <a:rPr lang="zh-CN" sz="2400">
                <a:sym typeface="+mn-ea"/>
              </a:rPr>
              <a:t>作业 </a:t>
            </a:r>
            <a:endParaRPr lang="zh-CN"/>
          </a:p>
          <a:p>
            <a:pPr marL="285750" indent="-285750" algn="l">
              <a:buFont typeface="Arial" panose="020B0604020202090204" pitchFamily="34" charset="0"/>
              <a:buChar char="•"/>
            </a:pPr>
            <a:endParaRPr lang="en-US" altLang="zh-CN"/>
          </a:p>
          <a:p>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CN" dirty="0">
                <a:sym typeface="+mn-ea"/>
              </a:rPr>
              <a:t>RNN</a:t>
            </a:r>
            <a:r>
              <a:rPr lang="zh-CN" altLang="en-US" dirty="0">
                <a:sym typeface="+mn-ea"/>
              </a:rPr>
              <a:t>与梯度消失、梯度爆炸</a:t>
            </a:r>
            <a:br>
              <a:rPr lang="zh-CN" altLang="en-US" dirty="0">
                <a:sym typeface="+mn-ea"/>
              </a:rPr>
            </a:br>
            <a:endParaRPr lang="zh-TW" altLang="en-US" dirty="0"/>
          </a:p>
        </p:txBody>
      </p:sp>
      <p:pic>
        <p:nvPicPr>
          <p:cNvPr id="6" name="圖片 5"/>
          <p:cNvPicPr>
            <a:picLocks noChangeAspect="1"/>
          </p:cNvPicPr>
          <p:nvPr/>
        </p:nvPicPr>
        <p:blipFill>
          <a:blip r:embed="rId1"/>
          <a:stretch>
            <a:fillRect/>
          </a:stretch>
        </p:blipFill>
        <p:spPr>
          <a:xfrm>
            <a:off x="2541882" y="1690689"/>
            <a:ext cx="6842875" cy="4633669"/>
          </a:xfrm>
          <a:prstGeom prst="rect">
            <a:avLst/>
          </a:prstGeom>
        </p:spPr>
      </p:pic>
      <p:sp>
        <p:nvSpPr>
          <p:cNvPr id="7" name="文字方塊 6"/>
          <p:cNvSpPr txBox="1"/>
          <p:nvPr/>
        </p:nvSpPr>
        <p:spPr>
          <a:xfrm>
            <a:off x="8406800" y="5665738"/>
            <a:ext cx="977900" cy="46037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 name="文字方塊 7"/>
          <p:cNvSpPr txBox="1"/>
          <p:nvPr/>
        </p:nvSpPr>
        <p:spPr>
          <a:xfrm>
            <a:off x="1975043" y="4507773"/>
            <a:ext cx="977900" cy="46037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9" name="文字方塊 8"/>
          <p:cNvSpPr txBox="1"/>
          <p:nvPr/>
        </p:nvSpPr>
        <p:spPr>
          <a:xfrm rot="5400000">
            <a:off x="8574324" y="3967880"/>
            <a:ext cx="1509662" cy="460375"/>
          </a:xfrm>
          <a:prstGeom prst="rect">
            <a:avLst/>
          </a:prstGeom>
          <a:noFill/>
        </p:spPr>
        <p:txBody>
          <a:bodyPr wrap="square" rtlCol="0">
            <a:spAutoFit/>
          </a:bodyPr>
          <a:lstStyle/>
          <a:p>
            <a:pPr algn="ctr"/>
            <a:r>
              <a:rPr lang="en-US" altLang="zh-TW" sz="2400" dirty="0"/>
              <a:t>Cost</a:t>
            </a:r>
            <a:endParaRPr lang="zh-TW" altLang="en-US" sz="2400" baseline="30000" dirty="0"/>
          </a:p>
        </p:txBody>
      </p: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80659">
            <a:off x="6884070" y="3081727"/>
            <a:ext cx="958851" cy="958851"/>
          </a:xfrm>
          <a:prstGeom prst="rect">
            <a:avLst/>
          </a:prstGeom>
        </p:spPr>
      </p:pic>
      <p:sp>
        <p:nvSpPr>
          <p:cNvPr id="3" name="橢圓 2"/>
          <p:cNvSpPr/>
          <p:nvPr/>
        </p:nvSpPr>
        <p:spPr>
          <a:xfrm>
            <a:off x="5963319" y="443735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橢圓 12"/>
          <p:cNvSpPr/>
          <p:nvPr/>
        </p:nvSpPr>
        <p:spPr>
          <a:xfrm>
            <a:off x="5487069" y="460899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4953775" y="475967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2" name="橢圓 11"/>
          <p:cNvSpPr/>
          <p:nvPr/>
        </p:nvSpPr>
        <p:spPr>
          <a:xfrm>
            <a:off x="4480498" y="259044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手繪多邊形 4"/>
          <p:cNvSpPr/>
          <p:nvPr/>
        </p:nvSpPr>
        <p:spPr>
          <a:xfrm rot="21409801">
            <a:off x="4680499" y="269310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756141" y="464621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6279891" y="481786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5746597" y="496854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0" name="文字方塊 19"/>
          <p:cNvSpPr txBox="1"/>
          <p:nvPr/>
        </p:nvSpPr>
        <p:spPr>
          <a:xfrm rot="5400000" flipH="1">
            <a:off x="9231938" y="3746505"/>
            <a:ext cx="1484993" cy="82994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3" grpId="0" bldLvl="0" animBg="1"/>
      <p:bldP spid="13" grpId="0" bldLvl="0" animBg="1"/>
      <p:bldP spid="15" grpId="0" bldLvl="0" animBg="1"/>
      <p:bldP spid="12" grpId="0" bldLvl="0" animBg="1"/>
      <p:bldP spid="12" grpId="1" bldLvl="0" animBg="1"/>
      <p:bldP spid="5" grpId="0" bldLvl="0" animBg="1"/>
      <p:bldP spid="5" grpId="1" bldLvl="0" animBg="1"/>
      <p:bldP spid="16" grpId="0" bldLvl="0" animBg="1"/>
      <p:bldP spid="17" grpId="0" bldLvl="0" animBg="1"/>
      <p:bldP spid="18" grpId="0" bldLvl="0" animBg="1"/>
      <p:bldP spid="2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r>
              <a:rPr lang="zh-CN" altLang="en-US" dirty="0"/>
              <a:t>与梯度消失、梯度爆炸</a:t>
            </a:r>
            <a:br>
              <a:rPr lang="zh-CN" altLang="en-US" dirty="0"/>
            </a:b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1207135" y="2327910"/>
                <a:ext cx="3867150" cy="3046095"/>
              </a:xfrm>
              <a:prstGeom prst="rect">
                <a:avLst/>
              </a:prstGeom>
              <a:noFill/>
            </p:spPr>
            <p:txBody>
              <a:bodyPr wrap="square" rtlCol="0">
                <a:spAutoFit/>
              </a:bodyPr>
              <a:p>
                <a:pPr algn="l"/>
                <a:r>
                  <a:rPr lang="en-US" altLang="zh-CN" sz="2400"/>
                  <a:t>RNN</a:t>
                </a:r>
                <a:r>
                  <a:rPr lang="zh-CN" altLang="en-US" sz="2400"/>
                  <a:t>前向传导公式为：</a:t>
                </a:r>
                <a:endParaRPr lang="zh-CN" altLang="en-US" sz="2400"/>
              </a:p>
              <a:p>
                <a:pPr algn="l"/>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𝑡</m:t>
                          </m:r>
                        </m:sub>
                      </m:sSub>
                      <m:r>
                        <a:rPr lang="en-US" altLang="zh-CN" sz="2400" i="1">
                          <a:latin typeface="Cambria Math" panose="02040503050406030204" pitchFamily="18" charset="0"/>
                          <a:cs typeface="Cambria Math" panose="02040503050406030204" pitchFamily="18" charset="0"/>
                        </a:rPr>
                        <m:t> = </m:t>
                      </m:r>
                      <m:r>
                        <a:rPr lang="en-US" altLang="zh-CN" sz="2400" i="1">
                          <a:latin typeface="Cambria Math" panose="02040503050406030204" pitchFamily="18" charset="0"/>
                          <a:cs typeface="Cambria Math" panose="02040503050406030204" pitchFamily="18" charset="0"/>
                        </a:rPr>
                        <m:t>𝑔</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𝑡</m:t>
                          </m:r>
                        </m:sub>
                      </m:sSub>
                      <m:r>
                        <a:rPr lang="en-US" altLang="zh-CN" sz="2400" i="1">
                          <a:latin typeface="Cambria Math" panose="02040503050406030204" pitchFamily="18" charset="0"/>
                          <a:cs typeface="Cambria Math" panose="02040503050406030204" pitchFamily="18" charset="0"/>
                        </a:rPr>
                        <m:t> + </m:t>
                      </m:r>
                      <m:r>
                        <a:rPr lang="en-US" altLang="zh-CN" sz="2400" i="1">
                          <a:latin typeface="Cambria Math" panose="02040503050406030204" pitchFamily="18" charset="0"/>
                          <a:cs typeface="Cambria Math" panose="02040503050406030204" pitchFamily="18" charset="0"/>
                        </a:rPr>
                        <m:t>𝑊</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r>
                        <a:rPr lang="en-US" altLang="zh-CN" sz="2400" i="1">
                          <a:latin typeface="Cambria Math" panose="02040503050406030204" pitchFamily="18" charset="0"/>
                          <a:cs typeface="Cambria Math" panose="02040503050406030204" pitchFamily="18" charset="0"/>
                        </a:rPr>
                        <m:t>)</m:t>
                      </m:r>
                    </m:oMath>
                  </m:oMathPara>
                </a14:m>
                <a:endParaRPr lang="en-US" altLang="zh-CN" sz="2400" i="1">
                  <a:latin typeface="Cambria Math" panose="02040503050406030204" pitchFamily="18" charset="0"/>
                  <a:cs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𝑡</m:t>
                          </m:r>
                        </m:sub>
                      </m:sSub>
                      <m:r>
                        <a:rPr lang="en-US" altLang="zh-CN" sz="2400" i="1">
                          <a:latin typeface="Cambria Math" panose="02040503050406030204" pitchFamily="18" charset="0"/>
                          <a:cs typeface="Cambria Math" panose="02040503050406030204" pitchFamily="18" charset="0"/>
                        </a:rPr>
                        <m:t> = </m:t>
                      </m:r>
                      <m:r>
                        <a:rPr lang="en-US" altLang="zh-CN" sz="2400" i="1">
                          <a:latin typeface="Cambria Math" panose="02040503050406030204" pitchFamily="18" charset="0"/>
                          <a:cs typeface="Cambria Math" panose="02040503050406030204" pitchFamily="18" charset="0"/>
                        </a:rPr>
                        <m:t>𝑓</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𝑉</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𝑡</m:t>
                          </m:r>
                        </m:sub>
                      </m:sSub>
                      <m:r>
                        <a:rPr lang="en-US" altLang="zh-CN" sz="2400" i="1">
                          <a:latin typeface="Cambria Math" panose="02040503050406030204" pitchFamily="18" charset="0"/>
                          <a:cs typeface="Cambria Math" panose="02040503050406030204" pitchFamily="18" charset="0"/>
                        </a:rPr>
                        <m:t>)</m:t>
                      </m:r>
                    </m:oMath>
                  </m:oMathPara>
                </a14:m>
                <a:endParaRPr lang="en-US" altLang="zh-CN" sz="2400" i="1">
                  <a:latin typeface="Cambria Math" panose="02040503050406030204" pitchFamily="18" charset="0"/>
                  <a:cs typeface="Cambria Math" panose="02040503050406030204" pitchFamily="18" charset="0"/>
                </a:endParaRPr>
              </a:p>
              <a:p>
                <a:pPr algn="l"/>
                <a:endParaRPr lang="en-US" altLang="zh-CN" sz="2400" i="1">
                  <a:latin typeface="Cambria Math" panose="02040503050406030204" pitchFamily="18" charset="0"/>
                  <a:cs typeface="Cambria Math" panose="02040503050406030204" pitchFamily="18" charset="0"/>
                </a:endParaRPr>
              </a:p>
              <a:p>
                <a:pPr algn="l"/>
                <a:endParaRPr lang="zh-CN" altLang="en-US" sz="2400"/>
              </a:p>
              <a:p>
                <a:pPr algn="l"/>
                <a:r>
                  <a:rPr lang="zh-CN" altLang="en-US" sz="2400">
                    <a:sym typeface="+mn-ea"/>
                  </a:rPr>
                  <a:t>假设</a:t>
                </a:r>
                <a:r>
                  <a:rPr lang="en-US" altLang="zh-CN" sz="2400">
                    <a:sym typeface="+mn-ea"/>
                  </a:rPr>
                  <a:t>t </a:t>
                </a:r>
                <a:r>
                  <a:rPr lang="zh-CN" altLang="en-US" sz="2400">
                    <a:sym typeface="+mn-ea"/>
                  </a:rPr>
                  <a:t>最大为 </a:t>
                </a:r>
                <a:r>
                  <a:rPr lang="en-US" altLang="zh-CN" sz="2400">
                    <a:sym typeface="+mn-ea"/>
                  </a:rPr>
                  <a:t>3</a:t>
                </a:r>
                <a:endParaRPr lang="en-US" altLang="zh-CN" sz="2400"/>
              </a:p>
              <a:p>
                <a:pPr algn="l"/>
                <a:r>
                  <a:rPr lang="zh-CN" altLang="en-US" sz="2400"/>
                  <a:t>损失函数为：</a:t>
                </a:r>
                <a:endParaRPr lang="zh-CN" altLang="en-US" sz="2400"/>
              </a:p>
              <a:p>
                <a:pPr algn="l"/>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mbria Math" panose="02040503050406030204" pitchFamily="18" charset="0"/>
                        </a:rPr>
                        <m:t>𝐿</m:t>
                      </m:r>
                      <m:r>
                        <a:rPr lang="en-US" altLang="zh-CN" sz="2400" i="1">
                          <a:latin typeface="Cambria Math" panose="02040503050406030204" pitchFamily="18" charset="0"/>
                          <a:cs typeface="Cambria Math" panose="02040503050406030204" pitchFamily="18" charset="0"/>
                        </a:rPr>
                        <m:t> = </m:t>
                      </m:r>
                      <m:r>
                        <a:rPr lang="en-US" altLang="zh-CN" sz="2400" i="1">
                          <a:latin typeface="Cambria Math" panose="02040503050406030204" pitchFamily="18" charset="0"/>
                          <a:cs typeface="Cambria Math" panose="02040503050406030204" pitchFamily="18" charset="0"/>
                        </a:rPr>
                        <m:t>𝑞</m:t>
                      </m:r>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r>
                            <a:rPr lang="en-US" altLang="zh-CN" sz="2400" i="1">
                              <a:latin typeface="Cambria Math" panose="02040503050406030204" pitchFamily="18" charset="0"/>
                              <a:cs typeface="Cambria Math" panose="02040503050406030204" pitchFamily="18" charset="0"/>
                            </a:rPr>
                            <m:t> </m:t>
                          </m:r>
                        </m:sub>
                      </m:sSub>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𝑦</m:t>
                      </m:r>
                      <m:r>
                        <a:rPr lang="en-US" altLang="zh-CN" sz="2400" i="1">
                          <a:latin typeface="Cambria Math" panose="02040503050406030204" pitchFamily="18" charset="0"/>
                          <a:cs typeface="Cambria Math" panose="02040503050406030204" pitchFamily="18" charset="0"/>
                        </a:rPr>
                        <m:t>)</m:t>
                      </m:r>
                    </m:oMath>
                  </m:oMathPara>
                </a14:m>
                <a:endParaRPr lang="en-US" altLang="zh-CN" sz="2400"/>
              </a:p>
            </p:txBody>
          </p:sp>
        </mc:Choice>
        <mc:Fallback>
          <p:sp>
            <p:nvSpPr>
              <p:cNvPr id="3" name="文本框 2"/>
              <p:cNvSpPr txBox="1">
                <a:spLocks noRot="1" noChangeAspect="1" noMove="1" noResize="1" noEditPoints="1" noAdjustHandles="1" noChangeArrowheads="1" noChangeShapeType="1" noTextEdit="1"/>
              </p:cNvSpPr>
              <p:nvPr/>
            </p:nvSpPr>
            <p:spPr>
              <a:xfrm>
                <a:off x="1207135" y="2327910"/>
                <a:ext cx="3867150" cy="304609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805680" y="1548130"/>
                <a:ext cx="7125335" cy="4154170"/>
              </a:xfrm>
              <a:prstGeom prst="rect">
                <a:avLst/>
              </a:prstGeom>
              <a:noFill/>
            </p:spPr>
            <p:txBody>
              <a:bodyPr wrap="square" rtlCol="0">
                <a:spAutoFit/>
              </a:bodyPr>
              <a:p>
                <a:r>
                  <a:rPr lang="zh-CN" altLang="en-US" sz="2000"/>
                  <a:t>当 </a:t>
                </a:r>
                <a:r>
                  <a:rPr lang="en-US" altLang="zh-CN" sz="2000"/>
                  <a:t>t = 1</a:t>
                </a:r>
                <a:r>
                  <a:rPr lang="zh-CN" altLang="en-US" sz="2000"/>
                  <a:t>：</a:t>
                </a:r>
                <a:endParaRPr lang="zh-CN" altLang="en-US" sz="2000"/>
              </a:p>
              <a:p>
                <a:r>
                  <a:rPr lang="zh-CN" altLang="en-US" sz="2000"/>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ea typeface="宋体" charset="0"/>
                        <a:cs typeface="Cambria Math" panose="02040503050406030204" pitchFamily="18" charset="0"/>
                      </a:rPr>
                      <m:t>(</m:t>
                    </m:r>
                    <m:r>
                      <a:rPr lang="en-US" altLang="zh-CN" sz="2000" i="1">
                        <a:latin typeface="Cambria Math" panose="02040503050406030204" pitchFamily="18" charset="0"/>
                        <a:ea typeface="宋体"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endParaRPr lang="zh-CN" altLang="en-US" sz="2000"/>
              </a:p>
              <a:p>
                <a:r>
                  <a:rPr lang="zh-CN" altLang="en-US" sz="2000">
                    <a:sym typeface="+mn-ea"/>
                  </a:rPr>
                  <a:t>当 </a:t>
                </a:r>
                <a:r>
                  <a:rPr lang="en-US" altLang="zh-CN" sz="2000">
                    <a:sym typeface="+mn-ea"/>
                  </a:rPr>
                  <a:t>t = 2</a:t>
                </a:r>
                <a:r>
                  <a:rPr lang="zh-CN" altLang="en-US" sz="2000">
                    <a:sym typeface="+mn-ea"/>
                  </a:rPr>
                  <a:t>：</a:t>
                </a:r>
                <a:endParaRPr lang="zh-CN" altLang="en-US" sz="2000"/>
              </a:p>
              <a:p>
                <a:r>
                  <a:rPr lang="zh-CN" altLang="en-US" sz="2000">
                    <a:sym typeface="+mn-ea"/>
                  </a:rPr>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sym typeface="+mn-ea"/>
                  </a:rPr>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ea typeface="宋体" charset="0"/>
                        <a:cs typeface="Cambria Math" panose="02040503050406030204" pitchFamily="18" charset="0"/>
                      </a:rPr>
                      <m:t>(</m:t>
                    </m:r>
                    <m:r>
                      <a:rPr lang="en-US" altLang="zh-CN" sz="2000" i="1">
                        <a:latin typeface="Cambria Math" panose="02040503050406030204" pitchFamily="18" charset="0"/>
                        <a:ea typeface="宋体"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endParaRPr lang="en-US" altLang="zh-CN" sz="2000" i="1">
                  <a:latin typeface="Cambria Math" panose="02040503050406030204" pitchFamily="18" charset="0"/>
                  <a:cs typeface="Cambria Math" panose="02040503050406030204" pitchFamily="18" charset="0"/>
                </a:endParaRPr>
              </a:p>
              <a:p>
                <a:r>
                  <a:rPr lang="zh-CN" altLang="en-US" sz="2000">
                    <a:sym typeface="+mn-ea"/>
                  </a:rPr>
                  <a:t>当 </a:t>
                </a:r>
                <a:r>
                  <a:rPr lang="en-US" altLang="zh-CN" sz="2000">
                    <a:sym typeface="+mn-ea"/>
                  </a:rPr>
                  <a:t>t = 3</a:t>
                </a:r>
                <a:r>
                  <a:rPr lang="zh-CN" altLang="en-US" sz="2000">
                    <a:sym typeface="+mn-ea"/>
                  </a:rPr>
                  <a:t>：</a:t>
                </a:r>
                <a:endParaRPr lang="zh-CN" altLang="en-US" sz="2000"/>
              </a:p>
              <a:p>
                <a:r>
                  <a:rPr lang="zh-CN" altLang="en-US" sz="2000">
                    <a:sym typeface="+mn-ea"/>
                  </a:rPr>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sym typeface="+mn-ea"/>
                  </a:rPr>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r>
                  <a:rPr lang="zh-CN" altLang="en-US" sz="2000"/>
                  <a:t>)</a:t>
                </a:r>
                <a:endParaRPr lang="zh-CN" altLang="en-US" sz="2400"/>
              </a:p>
              <a:p>
                <a:endParaRPr lang="zh-CN" altLang="en-US" sz="2400"/>
              </a:p>
            </p:txBody>
          </p:sp>
        </mc:Choice>
        <mc:Fallback>
          <p:sp>
            <p:nvSpPr>
              <p:cNvPr id="6" name="文本框 5"/>
              <p:cNvSpPr txBox="1">
                <a:spLocks noRot="1" noChangeAspect="1" noMove="1" noResize="1" noEditPoints="1" noAdjustHandles="1" noChangeArrowheads="1" noChangeShapeType="1" noTextEdit="1"/>
              </p:cNvSpPr>
              <p:nvPr/>
            </p:nvSpPr>
            <p:spPr>
              <a:xfrm>
                <a:off x="4805680" y="1548130"/>
                <a:ext cx="7125335" cy="415417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br>
              <a:rPr lang="zh-CN" altLang="en-US" dirty="0"/>
            </a:br>
            <a:r>
              <a:rPr lang="en-US" altLang="zh-CN" dirty="0">
                <a:sym typeface="+mn-ea"/>
              </a:rPr>
              <a:t>RNN</a:t>
            </a:r>
            <a:r>
              <a:rPr lang="zh-CN" altLang="en-US" dirty="0">
                <a:sym typeface="+mn-ea"/>
              </a:rPr>
              <a:t>与梯度消失、梯度爆炸</a:t>
            </a:r>
            <a:br>
              <a:rPr lang="zh-CN" altLang="en-US" dirty="0">
                <a:sym typeface="+mn-ea"/>
              </a:rPr>
            </a:br>
            <a:br>
              <a:rPr lang="zh-CN" altLang="en-US" dirty="0"/>
            </a:b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275590" y="5425440"/>
                <a:ext cx="3867150" cy="460375"/>
              </a:xfrm>
              <a:prstGeom prst="rect">
                <a:avLst/>
              </a:prstGeom>
              <a:noFill/>
            </p:spPr>
            <p:txBody>
              <a:bodyPr wrap="square" rtlCol="0">
                <a:spAutoFit/>
              </a:bodyPr>
              <a:p>
                <a:pPr algn="l"/>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mbria Math" panose="02040503050406030204" pitchFamily="18" charset="0"/>
                        </a:rPr>
                        <m:t>𝐿</m:t>
                      </m:r>
                      <m:r>
                        <a:rPr lang="en-US" altLang="zh-CN" sz="2400" i="1">
                          <a:latin typeface="Cambria Math" panose="02040503050406030204" pitchFamily="18" charset="0"/>
                          <a:cs typeface="Cambria Math" panose="02040503050406030204" pitchFamily="18" charset="0"/>
                        </a:rPr>
                        <m:t> = </m:t>
                      </m:r>
                      <m:r>
                        <a:rPr lang="en-US" altLang="zh-CN" sz="2400" i="1">
                          <a:latin typeface="Cambria Math" panose="02040503050406030204" pitchFamily="18" charset="0"/>
                          <a:cs typeface="Cambria Math" panose="02040503050406030204" pitchFamily="18" charset="0"/>
                        </a:rPr>
                        <m:t>𝑞</m:t>
                      </m:r>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r>
                            <a:rPr lang="en-US" altLang="zh-CN" sz="2400" i="1">
                              <a:latin typeface="Cambria Math" panose="02040503050406030204" pitchFamily="18" charset="0"/>
                              <a:cs typeface="Cambria Math" panose="02040503050406030204" pitchFamily="18" charset="0"/>
                            </a:rPr>
                            <m:t> </m:t>
                          </m:r>
                        </m:sub>
                      </m:sSub>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𝑦</m:t>
                      </m:r>
                      <m:r>
                        <a:rPr lang="en-US" altLang="zh-CN" sz="2400" i="1">
                          <a:latin typeface="Cambria Math" panose="02040503050406030204" pitchFamily="18" charset="0"/>
                          <a:cs typeface="Cambria Math" panose="02040503050406030204" pitchFamily="18" charset="0"/>
                        </a:rPr>
                        <m:t>)</m:t>
                      </m:r>
                    </m:oMath>
                  </m:oMathPara>
                </a14:m>
                <a:endParaRPr lang="en-US" altLang="zh-CN" sz="2400"/>
              </a:p>
            </p:txBody>
          </p:sp>
        </mc:Choice>
        <mc:Fallback>
          <p:sp>
            <p:nvSpPr>
              <p:cNvPr id="3" name="文本框 2"/>
              <p:cNvSpPr txBox="1">
                <a:spLocks noRot="1" noChangeAspect="1" noMove="1" noResize="1" noEditPoints="1" noAdjustHandles="1" noChangeArrowheads="1" noChangeShapeType="1" noTextEdit="1"/>
              </p:cNvSpPr>
              <p:nvPr/>
            </p:nvSpPr>
            <p:spPr>
              <a:xfrm>
                <a:off x="275590" y="5425440"/>
                <a:ext cx="3867150" cy="460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877054" y="1690942"/>
                <a:ext cx="6969125" cy="1308100"/>
              </a:xfrm>
              <a:prstGeom prst="rect">
                <a:avLst/>
              </a:prstGeom>
              <a:noFill/>
            </p:spPr>
            <p:txBody>
              <a:bodyPr wrap="none" rtlCol="0" anchor="t">
                <a:spAutoFit/>
              </a:bodyPr>
              <a:p>
                <a:pPr algn="l"/>
                <a14:m>
                  <m:oMath xmlns:m="http://schemas.openxmlformats.org/officeDocument/2006/math">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r>
                      <a:rPr lang="en-US" altLang="zh-CN" sz="2400" i="1">
                        <a:latin typeface="Cambria Math" panose="02040503050406030204" pitchFamily="18" charset="0"/>
                        <a:cs typeface="Cambria Math" panose="02040503050406030204" pitchFamily="18" charset="0"/>
                      </a:rPr>
                      <m:t> = </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oMath>
                </a14:m>
                <a:r>
                  <a:rPr lang="zh-CN" altLang="en-US" sz="2400"/>
                  <a:t> </a:t>
                </a:r>
                <a:r>
                  <a:rPr lang="en-US" altLang="zh-CN" sz="2400"/>
                  <a:t>+ </a:t>
                </a:r>
                <a14:m>
                  <m:oMath xmlns:m="http://schemas.openxmlformats.org/officeDocument/2006/math">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r>
                      <a:rPr lang="en-US" altLang="zh-CN" sz="2400">
                        <a:latin typeface="Cambria Math" panose="02040503050406030204" pitchFamily="18" charset="0"/>
                        <a:sym typeface="+mn-ea"/>
                      </a:rPr>
                      <m:t>+ </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1</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1</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oMath>
                </a14:m>
                <a:endParaRPr lang="en-US" altLang="zh-CN" sz="2400"/>
              </a:p>
              <a:p>
                <a:pPr algn="l"/>
                <a:r>
                  <a:rPr lang="en-US" altLang="zh-CN" sz="2400"/>
                  <a:t>      = </a:t>
                </a:r>
                <a14:m>
                  <m:oMath xmlns:m="http://schemas.openxmlformats.org/officeDocument/2006/math">
                    <m:nary>
                      <m:naryPr>
                        <m:chr m:val="∑"/>
                        <m:limLoc m:val="undOvr"/>
                        <m:ctrlPr>
                          <a:rPr lang="en-US" altLang="zh-CN" sz="2400" i="1">
                            <a:latin typeface="Cambria Math" panose="02040503050406030204" pitchFamily="18" charset="0"/>
                            <a:cs typeface="Cambria Math" panose="02040503050406030204" pitchFamily="18" charset="0"/>
                          </a:rPr>
                        </m:ctrlPr>
                      </m:naryPr>
                      <m:sub>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cs typeface="Cambria Math" panose="02040503050406030204" pitchFamily="18" charset="0"/>
                          </a:rPr>
                          <m:t>3</m:t>
                        </m:r>
                      </m:sup>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r>
                          <a:rPr lang="en-US" altLang="zh-CN" sz="2400" i="1">
                            <a:latin typeface="Cambria Math" panose="02040503050406030204" pitchFamily="18" charset="0"/>
                            <a:cs typeface="Cambria Math" panose="02040503050406030204" pitchFamily="18" charset="0"/>
                          </a:rPr>
                          <m:t>(</m:t>
                        </m:r>
                        <m:nary>
                          <m:naryPr>
                            <m:chr m:val="∏"/>
                            <m:limLoc m:val="undOvr"/>
                            <m:ctrlPr>
                              <a:rPr lang="en-US" altLang="zh-CN" sz="2400" i="1">
                                <a:latin typeface="Cambria Math" panose="02040503050406030204" pitchFamily="18" charset="0"/>
                                <a:cs typeface="Cambria Math" panose="02040503050406030204" pitchFamily="18" charset="0"/>
                              </a:rPr>
                            </m:ctrlPr>
                          </m:naryPr>
                          <m:sub>
                            <m:r>
                              <a:rPr lang="en-US" altLang="zh-CN" sz="2400" i="1">
                                <a:latin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cs typeface="Cambria Math" panose="02040503050406030204" pitchFamily="18" charset="0"/>
                              </a:rPr>
                              <m:t>3</m:t>
                            </m:r>
                          </m:sup>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𝑗</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den>
                            </m:f>
                          </m:e>
                        </m:nary>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e>
                    </m:nary>
                  </m:oMath>
                </a14:m>
                <a:endParaRPr lang="en-US" altLang="zh-CN" sz="2400"/>
              </a:p>
            </p:txBody>
          </p:sp>
        </mc:Choice>
        <mc:Fallback>
          <p:sp>
            <p:nvSpPr>
              <p:cNvPr id="4" name="文本框 3"/>
              <p:cNvSpPr txBox="1">
                <a:spLocks noRot="1" noChangeAspect="1" noMove="1" noResize="1" noEditPoints="1" noAdjustHandles="1" noChangeArrowheads="1" noChangeShapeType="1" noTextEdit="1"/>
              </p:cNvSpPr>
              <p:nvPr/>
            </p:nvSpPr>
            <p:spPr>
              <a:xfrm>
                <a:off x="4877054" y="1690942"/>
                <a:ext cx="6969125" cy="1308100"/>
              </a:xfrm>
              <a:prstGeom prst="rect">
                <a:avLst/>
              </a:prstGeom>
              <a:blipFill rotWithShape="1">
                <a:blip r:embed="rId2"/>
                <a:stretch>
                  <a:fillRect l="-4" t="-44" r="-60" b="44"/>
                </a:stretch>
              </a:blipFill>
            </p:spPr>
            <p:txBody>
              <a:bodyPr/>
              <a:lstStyle/>
              <a:p>
                <a:r>
                  <a:rPr lang="zh-CN" altLang="en-US">
                    <a:noFill/>
                  </a:rPr>
                  <a:t> </a:t>
                </a:r>
              </a:p>
            </p:txBody>
          </p:sp>
        </mc:Fallback>
      </mc:AlternateContent>
      <p:cxnSp>
        <p:nvCxnSpPr>
          <p:cNvPr id="5" name="直接箭头连接符 4"/>
          <p:cNvCxnSpPr/>
          <p:nvPr/>
        </p:nvCxnSpPr>
        <p:spPr>
          <a:xfrm>
            <a:off x="8082915" y="3096895"/>
            <a:ext cx="0" cy="734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p:cNvSpPr txBox="1"/>
              <p:nvPr/>
            </p:nvSpPr>
            <p:spPr>
              <a:xfrm>
                <a:off x="7355459" y="3967417"/>
                <a:ext cx="1456055" cy="9169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𝑗</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3</m:t>
                          </m:r>
                        </m:sup>
                        <m:e>
                          <m:r>
                            <a:rPr lang="en-US" altLang="zh-CN" i="1">
                              <a:latin typeface="Cambria Math" panose="02040503050406030204" pitchFamily="18" charset="0"/>
                              <a:cs typeface="Cambria Math" panose="02040503050406030204" pitchFamily="18" charset="0"/>
                            </a:rPr>
                            <m:t>𝑡𝑎𝑛ℎ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𝑊</m:t>
                          </m:r>
                        </m:e>
                      </m:nary>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7355459" y="3967417"/>
                <a:ext cx="1456055" cy="916940"/>
              </a:xfrm>
              <a:prstGeom prst="rect">
                <a:avLst/>
              </a:prstGeom>
              <a:blipFill rotWithShape="1">
                <a:blip r:embed="rId3"/>
                <a:stretch>
                  <a:fillRect l="-17" t="-62" r="1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8384794" y="3279712"/>
                <a:ext cx="26377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𝑡𝑎𝑛ℎ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𝑈</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𝑊</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8384794" y="3279712"/>
                <a:ext cx="2637790" cy="368300"/>
              </a:xfrm>
              <a:prstGeom prst="rect">
                <a:avLst/>
              </a:prstGeom>
              <a:blipFill rotWithShape="1">
                <a:blip r:embed="rId4"/>
                <a:stretch>
                  <a:fillRect l="-10" t="-155" r="10"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29870" y="1351915"/>
                <a:ext cx="5281295" cy="4461510"/>
              </a:xfrm>
              <a:prstGeom prst="rect">
                <a:avLst/>
              </a:prstGeom>
              <a:noFill/>
            </p:spPr>
            <p:txBody>
              <a:bodyPr wrap="square" rtlCol="0">
                <a:spAutoFit/>
              </a:bodyPr>
              <a:p>
                <a:r>
                  <a:rPr lang="zh-CN" altLang="en-US" sz="2000"/>
                  <a:t>当 </a:t>
                </a:r>
                <a:r>
                  <a:rPr lang="en-US" altLang="zh-CN" sz="2000"/>
                  <a:t>t = 1</a:t>
                </a:r>
                <a:r>
                  <a:rPr lang="zh-CN" altLang="en-US" sz="2000"/>
                  <a:t>：</a:t>
                </a:r>
                <a:endParaRPr lang="zh-CN" altLang="en-US" sz="2000"/>
              </a:p>
              <a:p>
                <a:r>
                  <a:rPr lang="zh-CN" altLang="en-US" sz="2000"/>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ea typeface="宋体" charset="0"/>
                        <a:cs typeface="Cambria Math" panose="02040503050406030204" pitchFamily="18" charset="0"/>
                      </a:rPr>
                      <m:t>(</m:t>
                    </m:r>
                    <m:r>
                      <a:rPr lang="en-US" altLang="zh-CN" sz="2000" i="1">
                        <a:latin typeface="Cambria Math" panose="02040503050406030204" pitchFamily="18" charset="0"/>
                        <a:ea typeface="宋体"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endParaRPr lang="zh-CN" altLang="en-US" sz="2000"/>
              </a:p>
              <a:p>
                <a:r>
                  <a:rPr lang="zh-CN" altLang="en-US" sz="2000">
                    <a:sym typeface="+mn-ea"/>
                  </a:rPr>
                  <a:t>当 </a:t>
                </a:r>
                <a:r>
                  <a:rPr lang="en-US" altLang="zh-CN" sz="2000">
                    <a:sym typeface="+mn-ea"/>
                  </a:rPr>
                  <a:t>t = 2</a:t>
                </a:r>
                <a:r>
                  <a:rPr lang="zh-CN" altLang="en-US" sz="2000">
                    <a:sym typeface="+mn-ea"/>
                  </a:rPr>
                  <a:t>：</a:t>
                </a:r>
                <a:endParaRPr lang="zh-CN" altLang="en-US" sz="2000"/>
              </a:p>
              <a:p>
                <a:r>
                  <a:rPr lang="zh-CN" altLang="en-US" sz="2000">
                    <a:sym typeface="+mn-ea"/>
                  </a:rPr>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sym typeface="+mn-ea"/>
                  </a:rPr>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ea typeface="宋体" charset="0"/>
                        <a:cs typeface="Cambria Math" panose="02040503050406030204" pitchFamily="18" charset="0"/>
                      </a:rPr>
                      <m:t>(</m:t>
                    </m:r>
                    <m:r>
                      <a:rPr lang="en-US" altLang="zh-CN" sz="2000" i="1">
                        <a:latin typeface="Cambria Math" panose="02040503050406030204" pitchFamily="18" charset="0"/>
                        <a:ea typeface="宋体"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endParaRPr lang="en-US" altLang="zh-CN" sz="2000" i="1">
                  <a:latin typeface="Cambria Math" panose="02040503050406030204" pitchFamily="18" charset="0"/>
                  <a:cs typeface="Cambria Math" panose="02040503050406030204" pitchFamily="18" charset="0"/>
                </a:endParaRPr>
              </a:p>
              <a:p>
                <a:r>
                  <a:rPr lang="zh-CN" altLang="en-US" sz="2000">
                    <a:sym typeface="+mn-ea"/>
                  </a:rPr>
                  <a:t>当 </a:t>
                </a:r>
                <a:r>
                  <a:rPr lang="en-US" altLang="zh-CN" sz="2000">
                    <a:sym typeface="+mn-ea"/>
                  </a:rPr>
                  <a:t>t = 3</a:t>
                </a:r>
                <a:r>
                  <a:rPr lang="zh-CN" altLang="en-US" sz="2000">
                    <a:sym typeface="+mn-ea"/>
                  </a:rPr>
                  <a:t>：</a:t>
                </a:r>
                <a:endParaRPr lang="zh-CN" altLang="en-US" sz="2000"/>
              </a:p>
              <a:p>
                <a:r>
                  <a:rPr lang="zh-CN" altLang="en-US" sz="2000">
                    <a:sym typeface="+mn-ea"/>
                  </a:rPr>
                  <a:t>状态：</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m:t>
                    </m:r>
                  </m:oMath>
                </a14:m>
                <a:endParaRPr lang="en-US" altLang="zh-CN" sz="2000" i="1">
                  <a:latin typeface="Cambria Math" panose="02040503050406030204" pitchFamily="18" charset="0"/>
                  <a:cs typeface="Cambria Math" panose="02040503050406030204" pitchFamily="18" charset="0"/>
                </a:endParaRPr>
              </a:p>
              <a:p>
                <a:r>
                  <a:rPr lang="zh-CN" altLang="en-US" sz="2000">
                    <a:sym typeface="+mn-ea"/>
                  </a:rPr>
                  <a:t>输出： </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𝑜</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𝑉𝑔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3</m:t>
                        </m:r>
                      </m:sub>
                    </m:sSub>
                    <m:r>
                      <a:rPr lang="en-US" altLang="zh-CN" sz="2000" i="1">
                        <a:latin typeface="Cambria Math" panose="02040503050406030204" pitchFamily="18" charset="0"/>
                        <a:cs typeface="Cambria Math" panose="02040503050406030204" pitchFamily="18" charset="0"/>
                      </a:rPr>
                      <m:t>+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2</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𝑊𝑔</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𝑈</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1</m:t>
                        </m:r>
                      </m:sub>
                    </m:sSub>
                    <m:r>
                      <a:rPr lang="en-US" altLang="zh-CN" sz="2000" i="1">
                        <a:latin typeface="Cambria Math" panose="02040503050406030204" pitchFamily="18" charset="0"/>
                        <a:cs typeface="Cambria Math" panose="02040503050406030204" pitchFamily="18" charset="0"/>
                      </a:rPr>
                      <m:t> + </m:t>
                    </m:r>
                    <m:r>
                      <a:rPr lang="en-US" altLang="zh-CN" sz="2000" i="1">
                        <a:latin typeface="Cambria Math" panose="02040503050406030204" pitchFamily="18" charset="0"/>
                        <a:cs typeface="Cambria Math" panose="02040503050406030204" pitchFamily="18" charset="0"/>
                      </a:rPr>
                      <m:t>𝑊</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𝑠</m:t>
                        </m:r>
                      </m:e>
                      <m:sub>
                        <m:r>
                          <a:rPr lang="en-US" altLang="zh-CN" sz="2000" i="1">
                            <a:latin typeface="Cambria Math" panose="02040503050406030204" pitchFamily="18" charset="0"/>
                            <a:cs typeface="Cambria Math" panose="02040503050406030204" pitchFamily="18" charset="0"/>
                          </a:rPr>
                          <m:t>0</m:t>
                        </m:r>
                      </m:sub>
                    </m:sSub>
                    <m:r>
                      <a:rPr lang="en-US" altLang="zh-CN" sz="2000" i="1">
                        <a:latin typeface="Cambria Math" panose="02040503050406030204" pitchFamily="18" charset="0"/>
                        <a:cs typeface="Cambria Math" panose="02040503050406030204" pitchFamily="18" charset="0"/>
                      </a:rPr>
                      <m:t>)))</m:t>
                    </m:r>
                  </m:oMath>
                </a14:m>
                <a:r>
                  <a:rPr lang="zh-CN" altLang="en-US" sz="2000"/>
                  <a:t>)</a:t>
                </a:r>
                <a:endParaRPr lang="zh-CN" altLang="en-US" sz="2400"/>
              </a:p>
              <a:p>
                <a:endParaRPr lang="zh-CN" altLang="en-US" sz="2400"/>
              </a:p>
            </p:txBody>
          </p:sp>
        </mc:Choice>
        <mc:Fallback>
          <p:sp>
            <p:nvSpPr>
              <p:cNvPr id="9" name="文本框 8"/>
              <p:cNvSpPr txBox="1">
                <a:spLocks noRot="1" noChangeAspect="1" noMove="1" noResize="1" noEditPoints="1" noAdjustHandles="1" noChangeArrowheads="1" noChangeShapeType="1" noTextEdit="1"/>
              </p:cNvSpPr>
              <p:nvPr/>
            </p:nvSpPr>
            <p:spPr>
              <a:xfrm>
                <a:off x="229870" y="1351915"/>
                <a:ext cx="5281295" cy="446151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br>
              <a:rPr lang="zh-CN" altLang="en-US" dirty="0"/>
            </a:br>
            <a:br>
              <a:rPr lang="zh-CN" altLang="en-US" dirty="0"/>
            </a:br>
            <a:r>
              <a:rPr lang="en-US" altLang="zh-CN" dirty="0">
                <a:sym typeface="+mn-ea"/>
              </a:rPr>
              <a:t>RNN</a:t>
            </a:r>
            <a:r>
              <a:rPr lang="zh-CN" altLang="en-US" dirty="0">
                <a:sym typeface="+mn-ea"/>
              </a:rPr>
              <a:t>与梯度消失、梯度爆炸</a:t>
            </a:r>
            <a:br>
              <a:rPr lang="zh-CN" altLang="en-US" dirty="0">
                <a:sym typeface="+mn-ea"/>
              </a:rPr>
            </a:br>
            <a:br>
              <a:rPr lang="zh-CN" altLang="en-US" dirty="0"/>
            </a:br>
            <a:br>
              <a:rPr lang="zh-CN" altLang="en-US" dirty="0"/>
            </a:b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386334" y="1923987"/>
                <a:ext cx="6969125" cy="1308100"/>
              </a:xfrm>
              <a:prstGeom prst="rect">
                <a:avLst/>
              </a:prstGeom>
              <a:noFill/>
            </p:spPr>
            <p:txBody>
              <a:bodyPr wrap="none" rtlCol="0" anchor="t">
                <a:spAutoFit/>
              </a:bodyPr>
              <a:p>
                <a:pPr algn="l"/>
                <a14:m>
                  <m:oMath xmlns:m="http://schemas.openxmlformats.org/officeDocument/2006/math">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r>
                      <a:rPr lang="en-US" altLang="zh-CN" sz="2400" i="1">
                        <a:latin typeface="Cambria Math" panose="02040503050406030204" pitchFamily="18" charset="0"/>
                        <a:cs typeface="Cambria Math" panose="02040503050406030204" pitchFamily="18" charset="0"/>
                      </a:rPr>
                      <m:t> = </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oMath>
                </a14:m>
                <a:r>
                  <a:rPr lang="zh-CN" altLang="en-US" sz="2400"/>
                  <a:t> </a:t>
                </a:r>
                <a:r>
                  <a:rPr lang="en-US" altLang="zh-CN" sz="2400"/>
                  <a:t>+ </a:t>
                </a:r>
                <a14:m>
                  <m:oMath xmlns:m="http://schemas.openxmlformats.org/officeDocument/2006/math">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r>
                      <a:rPr lang="en-US" altLang="zh-CN" sz="2400">
                        <a:latin typeface="Cambria Math" panose="02040503050406030204" pitchFamily="18" charset="0"/>
                        <a:sym typeface="+mn-ea"/>
                      </a:rPr>
                      <m:t>+ </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1</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1</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oMath>
                </a14:m>
                <a:endParaRPr lang="en-US" altLang="zh-CN" sz="2400"/>
              </a:p>
              <a:p>
                <a:pPr algn="l"/>
                <a:r>
                  <a:rPr lang="en-US" altLang="zh-CN" sz="2400"/>
                  <a:t>      = </a:t>
                </a:r>
                <a14:m>
                  <m:oMath xmlns:m="http://schemas.openxmlformats.org/officeDocument/2006/math">
                    <m:nary>
                      <m:naryPr>
                        <m:chr m:val="∑"/>
                        <m:limLoc m:val="undOvr"/>
                        <m:ctrlPr>
                          <a:rPr lang="en-US" altLang="zh-CN" sz="2400" i="1">
                            <a:latin typeface="Cambria Math" panose="02040503050406030204" pitchFamily="18" charset="0"/>
                            <a:cs typeface="Cambria Math" panose="02040503050406030204" pitchFamily="18" charset="0"/>
                          </a:rPr>
                        </m:ctrlPr>
                      </m:naryPr>
                      <m:sub>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cs typeface="Cambria Math" panose="02040503050406030204" pitchFamily="18" charset="0"/>
                          </a:rPr>
                          <m:t>3</m:t>
                        </m:r>
                      </m:sup>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𝐿</m:t>
                            </m:r>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den>
                        </m:f>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𝑜</m:t>
                                </m:r>
                              </m:e>
                              <m:sub>
                                <m:r>
                                  <a:rPr lang="en-US" altLang="zh-CN" sz="2400" i="1">
                                    <a:latin typeface="Cambria Math" panose="02040503050406030204" pitchFamily="18" charset="0"/>
                                    <a:cs typeface="Cambria Math" panose="02040503050406030204" pitchFamily="18" charset="0"/>
                                  </a:rPr>
                                  <m:t>3</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3</m:t>
                                </m:r>
                              </m:sub>
                            </m:sSub>
                          </m:den>
                        </m:f>
                        <m:r>
                          <a:rPr lang="en-US" altLang="zh-CN" sz="2400" i="1">
                            <a:latin typeface="Cambria Math" panose="02040503050406030204" pitchFamily="18" charset="0"/>
                            <a:cs typeface="Cambria Math" panose="02040503050406030204" pitchFamily="18" charset="0"/>
                          </a:rPr>
                          <m:t>(</m:t>
                        </m:r>
                        <m:nary>
                          <m:naryPr>
                            <m:chr m:val="∏"/>
                            <m:limLoc m:val="undOvr"/>
                            <m:ctrlPr>
                              <a:rPr lang="en-US" altLang="zh-CN" sz="2400" i="1">
                                <a:latin typeface="Cambria Math" panose="02040503050406030204" pitchFamily="18" charset="0"/>
                                <a:cs typeface="Cambria Math" panose="02040503050406030204" pitchFamily="18" charset="0"/>
                              </a:rPr>
                            </m:ctrlPr>
                          </m:naryPr>
                          <m:sub>
                            <m:r>
                              <a:rPr lang="en-US" altLang="zh-CN" sz="2400" i="1">
                                <a:latin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up>
                            <m:r>
                              <a:rPr lang="en-US" altLang="zh-CN" sz="2400" i="1">
                                <a:latin typeface="Cambria Math" panose="02040503050406030204" pitchFamily="18" charset="0"/>
                                <a:cs typeface="Cambria Math" panose="02040503050406030204" pitchFamily="18" charset="0"/>
                              </a:rPr>
                              <m:t>3</m:t>
                            </m:r>
                          </m:sup>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𝑗</m:t>
                                    </m:r>
                                  </m:sub>
                                </m:sSub>
                              </m:num>
                              <m:den>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𝑗</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den>
                            </m:f>
                          </m:e>
                        </m:nary>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𝑠</m:t>
                                </m:r>
                              </m:e>
                              <m:sub>
                                <m:r>
                                  <a:rPr lang="en-US" altLang="zh-CN" sz="2400" i="1">
                                    <a:latin typeface="Cambria Math" panose="02040503050406030204" pitchFamily="18" charset="0"/>
                                    <a:cs typeface="Cambria Math" panose="02040503050406030204" pitchFamily="18" charset="0"/>
                                  </a:rPr>
                                  <m:t>𝑘</m:t>
                                </m:r>
                                <m:r>
                                  <a:rPr lang="en-US" altLang="zh-CN" sz="2400" i="1">
                                    <a:latin typeface="Cambria Math" panose="02040503050406030204" pitchFamily="18" charset="0"/>
                                    <a:cs typeface="Cambria Math" panose="02040503050406030204" pitchFamily="18" charset="0"/>
                                  </a:rPr>
                                  <m:t>  </m:t>
                                </m:r>
                              </m:sub>
                            </m:sSub>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𝑈</m:t>
                            </m:r>
                          </m:den>
                        </m:f>
                      </m:e>
                    </m:nary>
                  </m:oMath>
                </a14:m>
                <a:endParaRPr lang="en-US" altLang="zh-CN" sz="2400"/>
              </a:p>
            </p:txBody>
          </p:sp>
        </mc:Choice>
        <mc:Fallback>
          <p:sp>
            <p:nvSpPr>
              <p:cNvPr id="4" name="文本框 3"/>
              <p:cNvSpPr txBox="1">
                <a:spLocks noRot="1" noChangeAspect="1" noMove="1" noResize="1" noEditPoints="1" noAdjustHandles="1" noChangeArrowheads="1" noChangeShapeType="1" noTextEdit="1"/>
              </p:cNvSpPr>
              <p:nvPr/>
            </p:nvSpPr>
            <p:spPr>
              <a:xfrm>
                <a:off x="386334" y="1923987"/>
                <a:ext cx="6969125" cy="1308100"/>
              </a:xfrm>
              <a:prstGeom prst="rect">
                <a:avLst/>
              </a:prstGeom>
              <a:blipFill rotWithShape="1">
                <a:blip r:embed="rId1"/>
                <a:stretch>
                  <a:fillRect l="-4" t="-44" r="-60" b="44"/>
                </a:stretch>
              </a:blipFill>
            </p:spPr>
            <p:txBody>
              <a:bodyPr/>
              <a:lstStyle/>
              <a:p>
                <a:r>
                  <a:rPr lang="zh-CN" altLang="en-US">
                    <a:noFill/>
                  </a:rPr>
                  <a:t> </a:t>
                </a:r>
              </a:p>
            </p:txBody>
          </p:sp>
        </mc:Fallback>
      </mc:AlternateContent>
      <p:cxnSp>
        <p:nvCxnSpPr>
          <p:cNvPr id="5" name="直接箭头连接符 4"/>
          <p:cNvCxnSpPr/>
          <p:nvPr/>
        </p:nvCxnSpPr>
        <p:spPr>
          <a:xfrm>
            <a:off x="2997835" y="3365500"/>
            <a:ext cx="0" cy="734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p:cNvSpPr txBox="1"/>
              <p:nvPr/>
            </p:nvSpPr>
            <p:spPr>
              <a:xfrm>
                <a:off x="2269744" y="4343337"/>
                <a:ext cx="1706880" cy="9169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𝑗</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3</m:t>
                          </m:r>
                        </m:sup>
                        <m:e>
                          <m:r>
                            <a:rPr lang="en-US" altLang="zh-CN" i="1">
                              <a:latin typeface="Cambria Math" panose="02040503050406030204" pitchFamily="18" charset="0"/>
                              <a:cs typeface="Cambria Math" panose="02040503050406030204" pitchFamily="18" charset="0"/>
                            </a:rPr>
                            <m:t>𝑡𝑎𝑛ℎ</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𝑊</m:t>
                          </m:r>
                        </m:e>
                      </m:nary>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2269744" y="4343337"/>
                <a:ext cx="1706880" cy="916940"/>
              </a:xfrm>
              <a:prstGeom prst="rect">
                <a:avLst/>
              </a:prstGeom>
              <a:blipFill rotWithShape="1">
                <a:blip r:embed="rId2"/>
                <a:stretch>
                  <a:fillRect l="-15" t="-62" r="15"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496564" y="3548317"/>
                <a:ext cx="26377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𝑡𝑎𝑛ℎ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𝑈</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𝑊</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3496564" y="3548317"/>
                <a:ext cx="2637790" cy="368300"/>
              </a:xfrm>
              <a:prstGeom prst="rect">
                <a:avLst/>
              </a:prstGeom>
              <a:blipFill rotWithShape="1">
                <a:blip r:embed="rId3"/>
                <a:stretch>
                  <a:fillRect l="-10" t="-155" r="10" b="155"/>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6584315" y="2797175"/>
            <a:ext cx="5039360" cy="2799080"/>
          </a:xfrm>
          <a:prstGeom prst="rect">
            <a:avLst/>
          </a:prstGeom>
        </p:spPr>
      </p:pic>
      <p:sp>
        <p:nvSpPr>
          <p:cNvPr id="10" name="矩形 9"/>
          <p:cNvSpPr/>
          <p:nvPr/>
        </p:nvSpPr>
        <p:spPr>
          <a:xfrm>
            <a:off x="9766300" y="4994910"/>
            <a:ext cx="2256155" cy="8058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en-US" altLang="zh-CN" dirty="0">
                <a:sym typeface="+mn-ea"/>
              </a:rPr>
            </a:br>
            <a:r>
              <a:rPr lang="en-US" altLang="zh-CN" dirty="0">
                <a:sym typeface="+mn-ea"/>
              </a:rPr>
              <a:t>RNN</a:t>
            </a:r>
            <a:r>
              <a:rPr lang="zh-CN" altLang="en-US" dirty="0">
                <a:sym typeface="+mn-ea"/>
              </a:rPr>
              <a:t>与梯度消失、梯度爆炸</a:t>
            </a:r>
            <a:br>
              <a:rPr lang="zh-CN" altLang="en-US" dirty="0">
                <a:sym typeface="+mn-ea"/>
              </a:rPr>
            </a:br>
            <a:endParaRPr lang="zh-CN" altLang="zh-TW" dirty="0"/>
          </a:p>
        </p:txBody>
      </p:sp>
      <p:sp>
        <p:nvSpPr>
          <p:cNvPr id="3" name="內容版面配置區 2"/>
          <p:cNvSpPr>
            <a:spLocks noGrp="1"/>
          </p:cNvSpPr>
          <p:nvPr>
            <p:ph idx="1"/>
          </p:nvPr>
        </p:nvSpPr>
        <p:spPr>
          <a:xfrm>
            <a:off x="2153320" y="1449069"/>
            <a:ext cx="7886700" cy="4943475"/>
          </a:xfrm>
        </p:spPr>
        <p:txBody>
          <a:bodyPr>
            <a:noAutofit/>
          </a:bodyPr>
          <a:lstStyle/>
          <a:p>
            <a:pPr marL="0" indent="0">
              <a:buNone/>
            </a:pPr>
            <a:endParaRPr sz="2400" dirty="0"/>
          </a:p>
          <a:p>
            <a:pPr lvl="1"/>
            <a:endParaRPr lang="zh-TW" altLang="en-US" dirty="0"/>
          </a:p>
        </p:txBody>
      </p:sp>
      <p:sp>
        <p:nvSpPr>
          <p:cNvPr id="4" name="文本框 3"/>
          <p:cNvSpPr txBox="1"/>
          <p:nvPr/>
        </p:nvSpPr>
        <p:spPr>
          <a:xfrm>
            <a:off x="2153285" y="1855470"/>
            <a:ext cx="8217535" cy="3846195"/>
          </a:xfrm>
          <a:prstGeom prst="rect">
            <a:avLst/>
          </a:prstGeom>
          <a:noFill/>
        </p:spPr>
        <p:txBody>
          <a:bodyPr wrap="square" rtlCol="0" anchor="t">
            <a:spAutoFit/>
          </a:bodyPr>
          <a:p>
            <a:r>
              <a:rPr lang="zh-CN" altLang="en-US" sz="2000"/>
              <a:t>1、需要明确的是，RNN 中的梯度消失/梯度爆炸和普通的 MLP 或者深层 CNN 中梯度消失/梯度爆炸的含义不一样：</a:t>
            </a:r>
            <a:r>
              <a:rPr lang="zh-CN" altLang="en-US" sz="2000">
                <a:solidFill>
                  <a:srgbClr val="C00000"/>
                </a:solidFill>
              </a:rPr>
              <a:t>MLP/CNN 中不同的层有不同的参数，各是各的梯度；而 RNN 中同样的权重在各个时间步共享，最终的梯度 g 等于各个时间步的梯度 g_t 的和</a:t>
            </a:r>
            <a:r>
              <a:rPr lang="zh-CN" altLang="en-US" sz="2000"/>
              <a:t>。</a:t>
            </a:r>
            <a:endParaRPr lang="zh-CN" altLang="en-US" sz="2000"/>
          </a:p>
          <a:p>
            <a:endParaRPr lang="zh-CN" altLang="en-US" sz="2000"/>
          </a:p>
          <a:p>
            <a:r>
              <a:rPr lang="zh-CN" altLang="en-US" sz="2000"/>
              <a:t>2、由 1 中所述的原因，RNN 中总的梯度是不会消失的。即便梯度越传越弱，那也只是远距离的梯度消失，由于近距离的梯度不会消失，所有梯度之和并不会消失。RNN 所谓梯度消失的真正含义是，</a:t>
            </a:r>
            <a:r>
              <a:rPr lang="zh-CN" altLang="en-US" sz="2000">
                <a:solidFill>
                  <a:srgbClr val="C00000"/>
                </a:solidFill>
              </a:rPr>
              <a:t>梯度被近距离梯度主导，导致模型难以学到远距离的依赖关系。</a:t>
            </a:r>
            <a:endParaRPr lang="zh-CN" altLang="en-US" sz="2000"/>
          </a:p>
          <a:p>
            <a:endParaRPr lang="zh-CN" altLang="en-US" sz="2000"/>
          </a:p>
          <a:p>
            <a:r>
              <a:rPr lang="en-US" altLang="zh-CN" sz="2000"/>
              <a:t>3</a:t>
            </a:r>
            <a:r>
              <a:rPr lang="zh-CN" altLang="en-US" sz="2000"/>
              <a:t>、实践中梯度爆炸一般通过梯度裁剪来解决。</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94" y="2616201"/>
            <a:ext cx="10516784" cy="1325563"/>
          </a:xfrm>
        </p:spPr>
        <p:txBody>
          <a:bodyPr>
            <a:normAutofit/>
          </a:bodyPr>
          <a:lstStyle/>
          <a:p>
            <a:pPr algn="ctr"/>
            <a:r>
              <a:rPr lang="zh-CN" altLang="en-US" dirty="0"/>
              <a:t>休息</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9264" y="334646"/>
            <a:ext cx="10516784" cy="1325563"/>
          </a:xfrm>
        </p:spPr>
        <p:txBody>
          <a:bodyPr>
            <a:normAutofit/>
          </a:bodyPr>
          <a:lstStyle/>
          <a:p>
            <a:pPr algn="ctr"/>
            <a:r>
              <a:rPr lang="zh-CN" altLang="en-US" dirty="0"/>
              <a:t>引子：记忆机制</a:t>
            </a:r>
            <a:endParaRPr lang="zh-CN" altLang="en-US" dirty="0"/>
          </a:p>
        </p:txBody>
      </p:sp>
      <p:sp>
        <p:nvSpPr>
          <p:cNvPr id="3" name="文本框 2"/>
          <p:cNvSpPr txBox="1"/>
          <p:nvPr/>
        </p:nvSpPr>
        <p:spPr>
          <a:xfrm>
            <a:off x="1348740" y="1560830"/>
            <a:ext cx="1797685" cy="460375"/>
          </a:xfrm>
          <a:prstGeom prst="rect">
            <a:avLst/>
          </a:prstGeom>
          <a:noFill/>
        </p:spPr>
        <p:txBody>
          <a:bodyPr wrap="square" rtlCol="0">
            <a:spAutoFit/>
          </a:bodyPr>
          <a:p>
            <a:r>
              <a:rPr lang="zh-CN" altLang="en-US" sz="2400"/>
              <a:t>什么是记忆？</a:t>
            </a:r>
            <a:endParaRPr lang="zh-CN" altLang="en-US" sz="2400"/>
          </a:p>
        </p:txBody>
      </p:sp>
      <p:pic>
        <p:nvPicPr>
          <p:cNvPr id="5" name="图片 4"/>
          <p:cNvPicPr>
            <a:picLocks noChangeAspect="1"/>
          </p:cNvPicPr>
          <p:nvPr/>
        </p:nvPicPr>
        <p:blipFill>
          <a:blip r:embed="rId1"/>
          <a:stretch>
            <a:fillRect/>
          </a:stretch>
        </p:blipFill>
        <p:spPr>
          <a:xfrm>
            <a:off x="1348740" y="2414905"/>
            <a:ext cx="2381250" cy="1590675"/>
          </a:xfrm>
          <a:prstGeom prst="rect">
            <a:avLst/>
          </a:prstGeom>
        </p:spPr>
      </p:pic>
      <p:pic>
        <p:nvPicPr>
          <p:cNvPr id="6" name="图片 5"/>
          <p:cNvPicPr>
            <a:picLocks noChangeAspect="1"/>
          </p:cNvPicPr>
          <p:nvPr/>
        </p:nvPicPr>
        <p:blipFill>
          <a:blip r:embed="rId2"/>
          <a:stretch>
            <a:fillRect/>
          </a:stretch>
        </p:blipFill>
        <p:spPr>
          <a:xfrm>
            <a:off x="4482465" y="2750185"/>
            <a:ext cx="1769110" cy="920115"/>
          </a:xfrm>
          <a:prstGeom prst="rect">
            <a:avLst/>
          </a:prstGeom>
        </p:spPr>
      </p:pic>
      <p:cxnSp>
        <p:nvCxnSpPr>
          <p:cNvPr id="10" name="直接箭头连接符 9"/>
          <p:cNvCxnSpPr/>
          <p:nvPr/>
        </p:nvCxnSpPr>
        <p:spPr>
          <a:xfrm>
            <a:off x="3836035" y="3206750"/>
            <a:ext cx="50546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6731635" y="2336165"/>
            <a:ext cx="2638425" cy="1748155"/>
          </a:xfrm>
          <a:prstGeom prst="rect">
            <a:avLst/>
          </a:prstGeom>
        </p:spPr>
      </p:pic>
      <p:pic>
        <p:nvPicPr>
          <p:cNvPr id="12" name="图片 11"/>
          <p:cNvPicPr>
            <a:picLocks noChangeAspect="1"/>
          </p:cNvPicPr>
          <p:nvPr/>
        </p:nvPicPr>
        <p:blipFill>
          <a:blip r:embed="rId4"/>
          <a:stretch>
            <a:fillRect/>
          </a:stretch>
        </p:blipFill>
        <p:spPr>
          <a:xfrm>
            <a:off x="9829165" y="2417445"/>
            <a:ext cx="1666875" cy="1666875"/>
          </a:xfrm>
          <a:prstGeom prst="rect">
            <a:avLst/>
          </a:prstGeom>
        </p:spPr>
      </p:pic>
      <p:cxnSp>
        <p:nvCxnSpPr>
          <p:cNvPr id="13" name="直接箭头连接符 12"/>
          <p:cNvCxnSpPr/>
          <p:nvPr/>
        </p:nvCxnSpPr>
        <p:spPr>
          <a:xfrm>
            <a:off x="9370060" y="3213735"/>
            <a:ext cx="50546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5"/>
          <a:stretch>
            <a:fillRect/>
          </a:stretch>
        </p:blipFill>
        <p:spPr>
          <a:xfrm>
            <a:off x="1348740" y="4371975"/>
            <a:ext cx="2461895" cy="1641475"/>
          </a:xfrm>
          <a:prstGeom prst="rect">
            <a:avLst/>
          </a:prstGeom>
        </p:spPr>
      </p:pic>
      <p:cxnSp>
        <p:nvCxnSpPr>
          <p:cNvPr id="16" name="直接箭头连接符 15"/>
          <p:cNvCxnSpPr/>
          <p:nvPr/>
        </p:nvCxnSpPr>
        <p:spPr>
          <a:xfrm>
            <a:off x="3836035" y="5189220"/>
            <a:ext cx="50546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a:stretch>
            <a:fillRect/>
          </a:stretch>
        </p:blipFill>
        <p:spPr>
          <a:xfrm>
            <a:off x="4455795" y="4371975"/>
            <a:ext cx="1901190" cy="1426210"/>
          </a:xfrm>
          <a:prstGeom prst="rect">
            <a:avLst/>
          </a:prstGeom>
        </p:spPr>
      </p:pic>
      <p:pic>
        <p:nvPicPr>
          <p:cNvPr id="18" name="图片 17"/>
          <p:cNvPicPr>
            <a:picLocks noChangeAspect="1"/>
          </p:cNvPicPr>
          <p:nvPr/>
        </p:nvPicPr>
        <p:blipFill>
          <a:blip r:embed="rId7"/>
          <a:stretch>
            <a:fillRect/>
          </a:stretch>
        </p:blipFill>
        <p:spPr>
          <a:xfrm>
            <a:off x="7025640" y="4559935"/>
            <a:ext cx="2238375" cy="1265555"/>
          </a:xfrm>
          <a:prstGeom prst="rect">
            <a:avLst/>
          </a:prstGeom>
        </p:spPr>
      </p:pic>
      <p:cxnSp>
        <p:nvCxnSpPr>
          <p:cNvPr id="19" name="直接箭头连接符 18"/>
          <p:cNvCxnSpPr/>
          <p:nvPr/>
        </p:nvCxnSpPr>
        <p:spPr>
          <a:xfrm>
            <a:off x="9370060" y="5161915"/>
            <a:ext cx="50546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8"/>
          <a:stretch>
            <a:fillRect/>
          </a:stretch>
        </p:blipFill>
        <p:spPr>
          <a:xfrm>
            <a:off x="9987915" y="4839970"/>
            <a:ext cx="1867535" cy="650875"/>
          </a:xfrm>
          <a:prstGeom prst="rect">
            <a:avLst/>
          </a:prstGeom>
        </p:spPr>
      </p:pic>
      <p:sp>
        <p:nvSpPr>
          <p:cNvPr id="21" name="文本框 20"/>
          <p:cNvSpPr txBox="1"/>
          <p:nvPr/>
        </p:nvSpPr>
        <p:spPr>
          <a:xfrm>
            <a:off x="4048125" y="1607820"/>
            <a:ext cx="5216525" cy="460375"/>
          </a:xfrm>
          <a:prstGeom prst="rect">
            <a:avLst/>
          </a:prstGeom>
          <a:noFill/>
        </p:spPr>
        <p:txBody>
          <a:bodyPr wrap="square" rtlCol="0">
            <a:spAutoFit/>
          </a:bodyPr>
          <a:p>
            <a:r>
              <a:rPr lang="zh-CN" altLang="en-US" sz="2400"/>
              <a:t>记忆是一种随时间而变化的状态。</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9264" y="334646"/>
            <a:ext cx="10516784" cy="1325563"/>
          </a:xfrm>
        </p:spPr>
        <p:txBody>
          <a:bodyPr>
            <a:normAutofit/>
          </a:bodyPr>
          <a:lstStyle/>
          <a:p>
            <a:pPr algn="ctr"/>
            <a:r>
              <a:rPr lang="zh-CN" altLang="en-US" dirty="0"/>
              <a:t>引子：记忆机制</a:t>
            </a:r>
            <a:endParaRPr lang="zh-CN" altLang="en-US" dirty="0"/>
          </a:p>
        </p:txBody>
      </p:sp>
      <p:sp>
        <p:nvSpPr>
          <p:cNvPr id="3" name="文本框 2"/>
          <p:cNvSpPr txBox="1"/>
          <p:nvPr/>
        </p:nvSpPr>
        <p:spPr>
          <a:xfrm>
            <a:off x="1348740" y="1560830"/>
            <a:ext cx="5122545" cy="460375"/>
          </a:xfrm>
          <a:prstGeom prst="rect">
            <a:avLst/>
          </a:prstGeom>
          <a:noFill/>
        </p:spPr>
        <p:txBody>
          <a:bodyPr wrap="square" rtlCol="0">
            <a:spAutoFit/>
          </a:bodyPr>
          <a:p>
            <a:r>
              <a:rPr lang="zh-CN" altLang="en-US" sz="2400"/>
              <a:t>决定记忆状态的两大因素是什么？</a:t>
            </a:r>
            <a:endParaRPr lang="zh-CN" altLang="en-US" sz="2400"/>
          </a:p>
        </p:txBody>
      </p:sp>
      <p:sp>
        <p:nvSpPr>
          <p:cNvPr id="21" name="文本框 20"/>
          <p:cNvSpPr txBox="1"/>
          <p:nvPr/>
        </p:nvSpPr>
        <p:spPr>
          <a:xfrm>
            <a:off x="7710170" y="5595620"/>
            <a:ext cx="5216525" cy="460375"/>
          </a:xfrm>
          <a:prstGeom prst="rect">
            <a:avLst/>
          </a:prstGeom>
          <a:noFill/>
        </p:spPr>
        <p:txBody>
          <a:bodyPr wrap="square" rtlCol="0">
            <a:spAutoFit/>
          </a:bodyPr>
          <a:p>
            <a:r>
              <a:rPr lang="zh-CN" altLang="en-US" sz="2400"/>
              <a:t>选择性的遗忘</a:t>
            </a:r>
            <a:endParaRPr lang="zh-CN" altLang="en-US" sz="2400"/>
          </a:p>
        </p:txBody>
      </p:sp>
      <p:pic>
        <p:nvPicPr>
          <p:cNvPr id="4" name="图片 3"/>
          <p:cNvPicPr>
            <a:picLocks noChangeAspect="1"/>
          </p:cNvPicPr>
          <p:nvPr/>
        </p:nvPicPr>
        <p:blipFill>
          <a:blip r:embed="rId1"/>
          <a:stretch>
            <a:fillRect/>
          </a:stretch>
        </p:blipFill>
        <p:spPr>
          <a:xfrm>
            <a:off x="1348740" y="2771775"/>
            <a:ext cx="3622675" cy="2595245"/>
          </a:xfrm>
          <a:prstGeom prst="rect">
            <a:avLst/>
          </a:prstGeom>
        </p:spPr>
      </p:pic>
      <p:sp>
        <p:nvSpPr>
          <p:cNvPr id="7" name="文本框 6"/>
          <p:cNvSpPr txBox="1"/>
          <p:nvPr/>
        </p:nvSpPr>
        <p:spPr>
          <a:xfrm>
            <a:off x="2130425" y="5595620"/>
            <a:ext cx="5216525" cy="460375"/>
          </a:xfrm>
          <a:prstGeom prst="rect">
            <a:avLst/>
          </a:prstGeom>
          <a:noFill/>
        </p:spPr>
        <p:txBody>
          <a:bodyPr wrap="square" rtlCol="0">
            <a:spAutoFit/>
          </a:bodyPr>
          <a:p>
            <a:r>
              <a:rPr lang="zh-CN" altLang="en-US" sz="2400"/>
              <a:t>选择性的输入</a:t>
            </a:r>
            <a:endParaRPr lang="zh-CN" altLang="en-US" sz="2400"/>
          </a:p>
        </p:txBody>
      </p:sp>
      <p:pic>
        <p:nvPicPr>
          <p:cNvPr id="8" name="图片 7"/>
          <p:cNvPicPr>
            <a:picLocks noChangeAspect="1"/>
          </p:cNvPicPr>
          <p:nvPr/>
        </p:nvPicPr>
        <p:blipFill>
          <a:blip r:embed="rId2"/>
          <a:stretch>
            <a:fillRect/>
          </a:stretch>
        </p:blipFill>
        <p:spPr>
          <a:xfrm>
            <a:off x="7058660" y="2828925"/>
            <a:ext cx="3312795" cy="2480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9264" y="334646"/>
            <a:ext cx="10516784" cy="1325563"/>
          </a:xfrm>
        </p:spPr>
        <p:txBody>
          <a:bodyPr>
            <a:normAutofit/>
          </a:bodyPr>
          <a:lstStyle/>
          <a:p>
            <a:pPr algn="ctr"/>
            <a:r>
              <a:rPr lang="zh-CN" altLang="en-US" dirty="0"/>
              <a:t>引子：记忆机制</a:t>
            </a:r>
            <a:endParaRPr lang="zh-CN" altLang="en-US" dirty="0"/>
          </a:p>
        </p:txBody>
      </p:sp>
      <p:sp>
        <p:nvSpPr>
          <p:cNvPr id="3" name="文本框 2"/>
          <p:cNvSpPr txBox="1"/>
          <p:nvPr/>
        </p:nvSpPr>
        <p:spPr>
          <a:xfrm>
            <a:off x="1348740" y="1560830"/>
            <a:ext cx="5122545" cy="460375"/>
          </a:xfrm>
          <a:prstGeom prst="rect">
            <a:avLst/>
          </a:prstGeom>
          <a:noFill/>
        </p:spPr>
        <p:txBody>
          <a:bodyPr wrap="square" rtlCol="0">
            <a:spAutoFit/>
          </a:bodyPr>
          <a:p>
            <a:r>
              <a:rPr lang="zh-CN" altLang="en-US" sz="2400"/>
              <a:t>在不同场景下的记忆输出不同。</a:t>
            </a:r>
            <a:endParaRPr lang="zh-CN" altLang="en-US" sz="2400"/>
          </a:p>
        </p:txBody>
      </p:sp>
      <p:pic>
        <p:nvPicPr>
          <p:cNvPr id="5" name="图片 4"/>
          <p:cNvPicPr>
            <a:picLocks noChangeAspect="1"/>
          </p:cNvPicPr>
          <p:nvPr/>
        </p:nvPicPr>
        <p:blipFill>
          <a:blip r:embed="rId1"/>
          <a:stretch>
            <a:fillRect/>
          </a:stretch>
        </p:blipFill>
        <p:spPr>
          <a:xfrm>
            <a:off x="5452745" y="2271395"/>
            <a:ext cx="1786890" cy="3903345"/>
          </a:xfrm>
          <a:prstGeom prst="rect">
            <a:avLst/>
          </a:prstGeom>
        </p:spPr>
      </p:pic>
      <p:pic>
        <p:nvPicPr>
          <p:cNvPr id="6" name="图片 5"/>
          <p:cNvPicPr>
            <a:picLocks noChangeAspect="1"/>
          </p:cNvPicPr>
          <p:nvPr/>
        </p:nvPicPr>
        <p:blipFill>
          <a:blip r:embed="rId2"/>
          <a:stretch>
            <a:fillRect/>
          </a:stretch>
        </p:blipFill>
        <p:spPr>
          <a:xfrm>
            <a:off x="1807845" y="3156585"/>
            <a:ext cx="2986405" cy="2132965"/>
          </a:xfrm>
          <a:prstGeom prst="rect">
            <a:avLst/>
          </a:prstGeom>
        </p:spPr>
      </p:pic>
      <p:cxnSp>
        <p:nvCxnSpPr>
          <p:cNvPr id="9" name="直接箭头连接符 8"/>
          <p:cNvCxnSpPr/>
          <p:nvPr/>
        </p:nvCxnSpPr>
        <p:spPr>
          <a:xfrm>
            <a:off x="8049895" y="2874010"/>
            <a:ext cx="765810"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049895" y="4472940"/>
            <a:ext cx="765810"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049895" y="3673475"/>
            <a:ext cx="765810"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049895" y="5289550"/>
            <a:ext cx="765810"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78315" y="2658110"/>
            <a:ext cx="1547495" cy="2861310"/>
          </a:xfrm>
          <a:prstGeom prst="rect">
            <a:avLst/>
          </a:prstGeom>
          <a:noFill/>
        </p:spPr>
        <p:txBody>
          <a:bodyPr wrap="square" rtlCol="0">
            <a:spAutoFit/>
          </a:bodyPr>
          <a:p>
            <a:r>
              <a:rPr lang="en-US" altLang="zh-CN"/>
              <a:t>task1</a:t>
            </a:r>
            <a:endParaRPr lang="en-US" altLang="zh-CN"/>
          </a:p>
          <a:p>
            <a:endParaRPr lang="en-US" altLang="zh-CN"/>
          </a:p>
          <a:p>
            <a:endParaRPr lang="en-US" altLang="zh-CN"/>
          </a:p>
          <a:p>
            <a:r>
              <a:rPr lang="en-US" altLang="zh-CN"/>
              <a:t>task2</a:t>
            </a:r>
            <a:endParaRPr lang="en-US" altLang="zh-CN"/>
          </a:p>
          <a:p>
            <a:endParaRPr lang="en-US" altLang="zh-CN"/>
          </a:p>
          <a:p>
            <a:endParaRPr lang="en-US" altLang="zh-CN"/>
          </a:p>
          <a:p>
            <a:r>
              <a:rPr lang="en-US" altLang="zh-CN"/>
              <a:t>task3</a:t>
            </a:r>
            <a:endParaRPr lang="en-US" altLang="zh-CN"/>
          </a:p>
          <a:p>
            <a:endParaRPr lang="en-US" altLang="zh-CN"/>
          </a:p>
          <a:p>
            <a:endParaRPr lang="en-US" altLang="zh-CN"/>
          </a:p>
          <a:p>
            <a:r>
              <a:rPr lang="en-US" altLang="zh-CN"/>
              <a:t>task4</a:t>
            </a:r>
            <a:endParaRPr lang="en-US" altLang="zh-CN"/>
          </a:p>
        </p:txBody>
      </p:sp>
      <p:sp>
        <p:nvSpPr>
          <p:cNvPr id="14" name="文本框 13"/>
          <p:cNvSpPr txBox="1"/>
          <p:nvPr/>
        </p:nvSpPr>
        <p:spPr>
          <a:xfrm>
            <a:off x="8940800" y="5687695"/>
            <a:ext cx="1391285" cy="368300"/>
          </a:xfrm>
          <a:prstGeom prst="rect">
            <a:avLst/>
          </a:prstGeom>
          <a:noFill/>
        </p:spPr>
        <p:txBody>
          <a:bodyPr wrap="square" rtlCol="0">
            <a:spAutoFit/>
          </a:bodyPr>
          <a:p>
            <a:r>
              <a:rPr lang="en-US" altLang="zh-CN"/>
              <a:t>...</a:t>
            </a:r>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9264" y="334646"/>
            <a:ext cx="10516784" cy="1325563"/>
          </a:xfrm>
        </p:spPr>
        <p:txBody>
          <a:bodyPr>
            <a:normAutofit/>
          </a:bodyPr>
          <a:lstStyle/>
          <a:p>
            <a:pPr algn="ctr"/>
            <a:r>
              <a:rPr lang="en-US" altLang="zh-CN" dirty="0"/>
              <a:t>LSTM</a:t>
            </a:r>
            <a:r>
              <a:rPr lang="zh-CN" altLang="en-US" dirty="0"/>
              <a:t>中的记忆机制</a:t>
            </a:r>
            <a:endParaRPr lang="zh-CN" altLang="en-US" dirty="0"/>
          </a:p>
        </p:txBody>
      </p:sp>
      <p:sp>
        <p:nvSpPr>
          <p:cNvPr id="3" name="文本框 2"/>
          <p:cNvSpPr txBox="1"/>
          <p:nvPr/>
        </p:nvSpPr>
        <p:spPr>
          <a:xfrm>
            <a:off x="1379855" y="2388870"/>
            <a:ext cx="5122545" cy="2676525"/>
          </a:xfrm>
          <a:prstGeom prst="rect">
            <a:avLst/>
          </a:prstGeom>
          <a:noFill/>
        </p:spPr>
        <p:txBody>
          <a:bodyPr wrap="square" rtlCol="0">
            <a:spAutoFit/>
          </a:bodyPr>
          <a:p>
            <a:pPr marL="342900" indent="-342900">
              <a:buFont typeface="Wingdings" panose="05000000000000000000" charset="0"/>
              <a:buChar char=""/>
            </a:pPr>
            <a:r>
              <a:rPr lang="zh-CN" altLang="en-US" sz="2400">
                <a:sym typeface="+mn-ea"/>
              </a:rPr>
              <a:t>记忆是一种随时间而变化的</a:t>
            </a:r>
            <a:r>
              <a:rPr lang="zh-CN" altLang="en-US" sz="2400">
                <a:solidFill>
                  <a:schemeClr val="accent6"/>
                </a:solidFill>
                <a:sym typeface="+mn-ea"/>
              </a:rPr>
              <a:t>状态</a:t>
            </a:r>
            <a:r>
              <a:rPr lang="zh-CN" altLang="en-US" sz="2400">
                <a:sym typeface="+mn-ea"/>
              </a:rPr>
              <a:t>。</a:t>
            </a:r>
            <a:endParaRPr lang="zh-CN" altLang="en-US" sz="2400"/>
          </a:p>
          <a:p>
            <a:pPr marL="342900" indent="-342900">
              <a:buFont typeface="Wingdings" panose="05000000000000000000" charset="0"/>
              <a:buChar char=""/>
            </a:pPr>
            <a:endParaRPr lang="zh-CN" altLang="en-US" sz="2400"/>
          </a:p>
          <a:p>
            <a:pPr marL="342900" indent="-342900">
              <a:buFont typeface="Wingdings" panose="05000000000000000000" charset="0"/>
              <a:buChar char=""/>
            </a:pPr>
            <a:r>
              <a:rPr lang="zh-CN" altLang="en-US" sz="2400">
                <a:sym typeface="+mn-ea"/>
              </a:rPr>
              <a:t>决定记忆状态的两大因素：</a:t>
            </a:r>
            <a:r>
              <a:rPr lang="zh-CN" altLang="en-US" sz="2400">
                <a:solidFill>
                  <a:schemeClr val="accent6"/>
                </a:solidFill>
                <a:sym typeface="+mn-ea"/>
              </a:rPr>
              <a:t>选择性的输入、选择性的遗忘</a:t>
            </a:r>
            <a:r>
              <a:rPr lang="zh-CN" altLang="en-US" sz="2400">
                <a:sym typeface="+mn-ea"/>
              </a:rPr>
              <a:t>。</a:t>
            </a:r>
            <a:endParaRPr lang="zh-CN" altLang="en-US" sz="2400"/>
          </a:p>
          <a:p>
            <a:pPr marL="342900" indent="-342900">
              <a:buFont typeface="Wingdings" panose="05000000000000000000" charset="0"/>
              <a:buChar char=""/>
            </a:pPr>
            <a:endParaRPr lang="zh-CN" altLang="en-US" sz="2400"/>
          </a:p>
          <a:p>
            <a:pPr marL="342900" indent="-342900">
              <a:buFont typeface="Wingdings" panose="05000000000000000000" charset="0"/>
              <a:buChar char=""/>
            </a:pPr>
            <a:endParaRPr lang="zh-CN" altLang="en-US" sz="2400"/>
          </a:p>
          <a:p>
            <a:pPr marL="342900" indent="-342900">
              <a:buFont typeface="Wingdings" panose="05000000000000000000" charset="0"/>
              <a:buChar char=""/>
            </a:pPr>
            <a:r>
              <a:rPr lang="zh-CN" altLang="en-US" sz="2400"/>
              <a:t>在不同场景下的记忆</a:t>
            </a:r>
            <a:r>
              <a:rPr lang="zh-CN" altLang="en-US" sz="2400">
                <a:solidFill>
                  <a:schemeClr val="accent6"/>
                </a:solidFill>
              </a:rPr>
              <a:t>输出</a:t>
            </a:r>
            <a:r>
              <a:rPr lang="zh-CN" altLang="en-US" sz="2400"/>
              <a:t>不同。</a:t>
            </a:r>
            <a:endParaRPr lang="zh-CN" altLang="en-US" sz="2400"/>
          </a:p>
        </p:txBody>
      </p:sp>
      <p:sp>
        <p:nvSpPr>
          <p:cNvPr id="4" name="文本框 3"/>
          <p:cNvSpPr txBox="1"/>
          <p:nvPr/>
        </p:nvSpPr>
        <p:spPr>
          <a:xfrm>
            <a:off x="8175625" y="2619375"/>
            <a:ext cx="3532505" cy="2214880"/>
          </a:xfrm>
          <a:prstGeom prst="rect">
            <a:avLst/>
          </a:prstGeom>
          <a:noFill/>
        </p:spPr>
        <p:txBody>
          <a:bodyPr wrap="square" rtlCol="0">
            <a:spAutoFit/>
          </a:bodyPr>
          <a:p>
            <a:pPr indent="0">
              <a:buNone/>
            </a:pPr>
            <a:r>
              <a:rPr lang="en-US" altLang="zh-CN" sz="2400"/>
              <a:t>LSTM</a:t>
            </a:r>
            <a:r>
              <a:rPr lang="zh-CN" altLang="en-US" sz="2400"/>
              <a:t>中的主要概念</a:t>
            </a:r>
            <a:endParaRPr lang="zh-CN" altLang="en-US" sz="2400"/>
          </a:p>
          <a:p>
            <a:pPr marL="342900" indent="-342900">
              <a:buFont typeface="Wingdings" panose="05000000000000000000" charset="0"/>
              <a:buChar char=""/>
            </a:pPr>
            <a:r>
              <a:rPr lang="zh-CN" altLang="en-US" sz="2400"/>
              <a:t>细胞状态</a:t>
            </a:r>
            <a:endParaRPr lang="zh-CN" altLang="en-US" sz="2400"/>
          </a:p>
          <a:p>
            <a:pPr marL="342900" indent="-342900">
              <a:buFont typeface="Wingdings" panose="05000000000000000000" charset="0"/>
              <a:buChar char=""/>
            </a:pPr>
            <a:r>
              <a:rPr lang="zh-CN" altLang="en-US" sz="2400"/>
              <a:t>输入门</a:t>
            </a:r>
            <a:endParaRPr lang="zh-CN" altLang="en-US" sz="2400"/>
          </a:p>
          <a:p>
            <a:pPr marL="342900" indent="-342900">
              <a:buFont typeface="Wingdings" panose="05000000000000000000" charset="0"/>
              <a:buChar char=""/>
            </a:pPr>
            <a:r>
              <a:rPr lang="zh-CN" altLang="en-US" sz="2400"/>
              <a:t>遗忘门</a:t>
            </a:r>
            <a:endParaRPr lang="zh-CN" altLang="en-US" sz="2400"/>
          </a:p>
          <a:p>
            <a:pPr marL="342900" indent="-342900">
              <a:buFont typeface="Wingdings" panose="05000000000000000000" charset="0"/>
              <a:buChar char=""/>
            </a:pPr>
            <a:r>
              <a:rPr lang="zh-CN" altLang="en-US" sz="2400"/>
              <a:t>输出门</a:t>
            </a:r>
            <a:endParaRPr lang="zh-CN" altLang="en-US"/>
          </a:p>
          <a:p>
            <a:endParaRPr lang="zh-CN" altLang="en-US"/>
          </a:p>
        </p:txBody>
      </p:sp>
      <p:cxnSp>
        <p:nvCxnSpPr>
          <p:cNvPr id="7" name="直接箭头连接符 6"/>
          <p:cNvCxnSpPr/>
          <p:nvPr/>
        </p:nvCxnSpPr>
        <p:spPr>
          <a:xfrm>
            <a:off x="6924675" y="3592830"/>
            <a:ext cx="8286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353435" y="5281930"/>
            <a:ext cx="6440170" cy="829945"/>
          </a:xfrm>
          <a:prstGeom prst="rect">
            <a:avLst/>
          </a:prstGeom>
          <a:noFill/>
        </p:spPr>
        <p:txBody>
          <a:bodyPr wrap="square" rtlCol="0">
            <a:spAutoFit/>
          </a:bodyPr>
          <a:p>
            <a:r>
              <a:rPr lang="zh-CN" altLang="en-US" sz="2400">
                <a:solidFill>
                  <a:srgbClr val="C00000"/>
                </a:solidFill>
              </a:rPr>
              <a:t>输入有效的信息，遗忘无用的信息，输出与任务强相关的信息应用于任务处理。</a:t>
            </a:r>
            <a:endParaRPr lang="zh-CN" altLang="en-US" sz="24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应用：</a:t>
            </a:r>
            <a:r>
              <a:rPr lang="zh-CN" altLang="en-US" dirty="0">
                <a:sym typeface="+mn-ea"/>
              </a:rPr>
              <a:t>情感分类</a:t>
            </a:r>
            <a:br>
              <a:rPr lang="zh-CN" altLang="en-US" dirty="0"/>
            </a:br>
            <a:endParaRPr lang="zh-CN" altLang="en-US" dirty="0"/>
          </a:p>
        </p:txBody>
      </p:sp>
      <p:grpSp>
        <p:nvGrpSpPr>
          <p:cNvPr id="20" name="组合 19"/>
          <p:cNvGrpSpPr/>
          <p:nvPr/>
        </p:nvGrpSpPr>
        <p:grpSpPr>
          <a:xfrm>
            <a:off x="1084580" y="1894840"/>
            <a:ext cx="6490968" cy="3069590"/>
            <a:chOff x="8024" y="4248"/>
            <a:chExt cx="10251" cy="4834"/>
          </a:xfrm>
        </p:grpSpPr>
        <p:sp>
          <p:nvSpPr>
            <p:cNvPr id="5" name="矩形 4"/>
            <p:cNvSpPr/>
            <p:nvPr/>
          </p:nvSpPr>
          <p:spPr>
            <a:xfrm>
              <a:off x="8024" y="4248"/>
              <a:ext cx="10251" cy="725"/>
            </a:xfrm>
            <a:prstGeom prst="rect">
              <a:avLst/>
            </a:prstGeom>
          </p:spPr>
          <p:txBody>
            <a:bodyPr wrap="square">
              <a:spAutoFit/>
            </a:bodyPr>
            <a:lstStyle/>
            <a:p>
              <a:pPr lvl="1"/>
              <a:r>
                <a:rPr lang="zh-CN" altLang="en-US" sz="2400" dirty="0"/>
                <a:t>这家店的装修不错。</a:t>
              </a:r>
              <a:r>
                <a:rPr lang="en-US" altLang="zh-TW" sz="2400" dirty="0"/>
                <a:t> </a:t>
              </a:r>
              <a:endParaRPr lang="en-US" altLang="zh-TW" sz="2400" dirty="0">
                <a:solidFill>
                  <a:srgbClr val="FFC000"/>
                </a:solidFill>
              </a:endParaRPr>
            </a:p>
          </p:txBody>
        </p:sp>
        <p:grpSp>
          <p:nvGrpSpPr>
            <p:cNvPr id="19" name="组合 18"/>
            <p:cNvGrpSpPr/>
            <p:nvPr/>
          </p:nvGrpSpPr>
          <p:grpSpPr>
            <a:xfrm>
              <a:off x="8391" y="5340"/>
              <a:ext cx="6964" cy="3742"/>
              <a:chOff x="8391" y="5340"/>
              <a:chExt cx="6964" cy="3742"/>
            </a:xfrm>
          </p:grpSpPr>
          <p:sp>
            <p:nvSpPr>
              <p:cNvPr id="8" name="矩形 7"/>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RNN</a:t>
                </a:r>
                <a:endParaRPr lang="en-US" altLang="zh-CN" sz="2400" dirty="0"/>
              </a:p>
            </p:txBody>
          </p:sp>
          <p:sp>
            <p:nvSpPr>
              <p:cNvPr id="10"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9906" y="8183"/>
                <a:ext cx="5449" cy="899"/>
              </a:xfrm>
              <a:prstGeom prst="rect">
                <a:avLst/>
              </a:prstGeom>
              <a:noFill/>
            </p:spPr>
            <p:txBody>
              <a:bodyPr wrap="square" rtlCol="0">
                <a:spAutoFit/>
              </a:bodyPr>
              <a:lstStyle/>
              <a:p>
                <a:pPr>
                  <a:lnSpc>
                    <a:spcPct val="130000"/>
                  </a:lnSpc>
                </a:pPr>
                <a:r>
                  <a:rPr lang="en-US" altLang="zh-CN" sz="2400" dirty="0"/>
                  <a:t>  </a:t>
                </a:r>
                <a:r>
                  <a:rPr lang="zh-CN" altLang="en-US" sz="2400" dirty="0"/>
                  <a:t>正面</a:t>
                </a:r>
                <a:endParaRPr lang="zh-CN" altLang="en-US" sz="2400" dirty="0"/>
              </a:p>
            </p:txBody>
          </p:sp>
        </p:grpSp>
      </p:grpSp>
      <p:grpSp>
        <p:nvGrpSpPr>
          <p:cNvPr id="21" name="组合 20"/>
          <p:cNvGrpSpPr/>
          <p:nvPr/>
        </p:nvGrpSpPr>
        <p:grpSpPr>
          <a:xfrm>
            <a:off x="5082464" y="1894840"/>
            <a:ext cx="6490968" cy="3068955"/>
            <a:chOff x="7006" y="4249"/>
            <a:chExt cx="10251" cy="4833"/>
          </a:xfrm>
        </p:grpSpPr>
        <p:sp>
          <p:nvSpPr>
            <p:cNvPr id="22" name="矩形 21"/>
            <p:cNvSpPr/>
            <p:nvPr/>
          </p:nvSpPr>
          <p:spPr>
            <a:xfrm>
              <a:off x="7006" y="4249"/>
              <a:ext cx="10251" cy="725"/>
            </a:xfrm>
            <a:prstGeom prst="rect">
              <a:avLst/>
            </a:prstGeom>
          </p:spPr>
          <p:txBody>
            <a:bodyPr wrap="square">
              <a:spAutoFit/>
            </a:bodyPr>
            <a:p>
              <a:pPr lvl="1"/>
              <a:r>
                <a:rPr lang="zh-CN" altLang="en-US" sz="2400" dirty="0">
                  <a:sym typeface="+mn-ea"/>
                </a:rPr>
                <a:t>这家店的装修不错</a:t>
              </a:r>
              <a:r>
                <a:rPr lang="zh-CN" altLang="en-US" sz="2400" dirty="0"/>
                <a:t>，但牛排是过期的。</a:t>
              </a:r>
              <a:r>
                <a:rPr lang="en-US" altLang="zh-TW" sz="2400" dirty="0"/>
                <a:t> </a:t>
              </a:r>
              <a:endParaRPr lang="en-US" altLang="zh-TW" sz="2400" dirty="0">
                <a:solidFill>
                  <a:srgbClr val="FFC000"/>
                </a:solidFill>
              </a:endParaRPr>
            </a:p>
          </p:txBody>
        </p:sp>
        <p:grpSp>
          <p:nvGrpSpPr>
            <p:cNvPr id="23" name="组合 22"/>
            <p:cNvGrpSpPr/>
            <p:nvPr/>
          </p:nvGrpSpPr>
          <p:grpSpPr>
            <a:xfrm>
              <a:off x="8391" y="5340"/>
              <a:ext cx="6964" cy="3742"/>
              <a:chOff x="8391" y="5340"/>
              <a:chExt cx="6964" cy="3742"/>
            </a:xfrm>
          </p:grpSpPr>
          <p:sp>
            <p:nvSpPr>
              <p:cNvPr id="24" name="矩形 23"/>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dirty="0"/>
                  <a:t>RNN</a:t>
                </a:r>
                <a:endParaRPr lang="en-US" altLang="zh-CN" sz="2400" dirty="0"/>
              </a:p>
            </p:txBody>
          </p:sp>
          <p:sp>
            <p:nvSpPr>
              <p:cNvPr id="25"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6"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7" name="文字方塊 14"/>
              <p:cNvSpPr txBox="1"/>
              <p:nvPr/>
            </p:nvSpPr>
            <p:spPr>
              <a:xfrm>
                <a:off x="9906" y="8183"/>
                <a:ext cx="5449" cy="899"/>
              </a:xfrm>
              <a:prstGeom prst="rect">
                <a:avLst/>
              </a:prstGeom>
              <a:noFill/>
            </p:spPr>
            <p:txBody>
              <a:bodyPr wrap="square" rtlCol="0">
                <a:spAutoFit/>
              </a:bodyPr>
              <a:p>
                <a:pPr>
                  <a:lnSpc>
                    <a:spcPct val="130000"/>
                  </a:lnSpc>
                </a:pPr>
                <a:r>
                  <a:rPr lang="en-US" altLang="zh-CN" sz="2400" dirty="0"/>
                  <a:t>  </a:t>
                </a:r>
                <a:r>
                  <a:rPr lang="zh-CN" altLang="en-US" sz="2400" dirty="0"/>
                  <a:t>负面</a:t>
                </a:r>
                <a:endParaRPr lang="zh-CN" altLang="en-US" sz="2400" dirty="0"/>
              </a:p>
            </p:txBody>
          </p:sp>
        </p:grpSp>
      </p:grpSp>
      <p:sp>
        <p:nvSpPr>
          <p:cNvPr id="28" name="文本框 27"/>
          <p:cNvSpPr txBox="1"/>
          <p:nvPr/>
        </p:nvSpPr>
        <p:spPr>
          <a:xfrm>
            <a:off x="9408795" y="4963795"/>
            <a:ext cx="2164080" cy="5835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3200">
                <a:solidFill>
                  <a:schemeClr val="accent4"/>
                </a:solidFill>
                <a:effectLst/>
              </a:rPr>
              <a:t>记忆能力</a:t>
            </a:r>
            <a:endParaRPr lang="zh-CN" altLang="en-US" sz="3200">
              <a:solidFill>
                <a:schemeClr val="accent4"/>
              </a:solidFill>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Long Short-term Memory (LSTM)</a:t>
            </a:r>
            <a:endParaRPr lang="zh-TW" altLang="en-US" dirty="0"/>
          </a:p>
        </p:txBody>
      </p:sp>
      <p:sp>
        <p:nvSpPr>
          <p:cNvPr id="9" name="文本框 8"/>
          <p:cNvSpPr txBox="1"/>
          <p:nvPr/>
        </p:nvSpPr>
        <p:spPr>
          <a:xfrm>
            <a:off x="7291705" y="2349500"/>
            <a:ext cx="4601210" cy="2953385"/>
          </a:xfrm>
          <a:prstGeom prst="rect">
            <a:avLst/>
          </a:prstGeom>
          <a:noFill/>
        </p:spPr>
        <p:txBody>
          <a:bodyPr wrap="square" rtlCol="0" anchor="t">
            <a:spAutoFit/>
          </a:bodyPr>
          <a:p>
            <a:pPr algn="just"/>
            <a:r>
              <a:rPr lang="zh-CN" altLang="en-US" sz="2400"/>
              <a:t>LSTM是一种特殊的RNN网络，该网络由 Hochreiter &amp; Schmidhuber (1997)引入，并有许多人对其进行了改进和普及。他们的工作被用来解决了各种各样的问题，直到目前还被广泛应用。</a:t>
            </a:r>
            <a:endParaRPr lang="zh-CN" altLang="en-US"/>
          </a:p>
          <a:p>
            <a:endParaRPr lang="zh-CN" altLang="en-US"/>
          </a:p>
        </p:txBody>
      </p:sp>
      <p:pic>
        <p:nvPicPr>
          <p:cNvPr id="14" name="图片 13"/>
          <p:cNvPicPr>
            <a:picLocks noChangeAspect="1"/>
          </p:cNvPicPr>
          <p:nvPr/>
        </p:nvPicPr>
        <p:blipFill>
          <a:blip r:embed="rId1"/>
          <a:stretch>
            <a:fillRect/>
          </a:stretch>
        </p:blipFill>
        <p:spPr>
          <a:xfrm>
            <a:off x="1320165" y="1534795"/>
            <a:ext cx="5715000" cy="2066925"/>
          </a:xfrm>
          <a:prstGeom prst="rect">
            <a:avLst/>
          </a:prstGeom>
        </p:spPr>
      </p:pic>
      <p:pic>
        <p:nvPicPr>
          <p:cNvPr id="17" name="图片 16"/>
          <p:cNvPicPr>
            <a:picLocks noChangeAspect="1"/>
          </p:cNvPicPr>
          <p:nvPr/>
        </p:nvPicPr>
        <p:blipFill>
          <a:blip r:embed="rId2"/>
          <a:stretch>
            <a:fillRect/>
          </a:stretch>
        </p:blipFill>
        <p:spPr>
          <a:xfrm>
            <a:off x="1320165" y="4243705"/>
            <a:ext cx="5715000" cy="1990725"/>
          </a:xfrm>
          <a:prstGeom prst="rect">
            <a:avLst/>
          </a:prstGeom>
        </p:spPr>
      </p:pic>
      <p:sp>
        <p:nvSpPr>
          <p:cNvPr id="19" name="下箭头 18"/>
          <p:cNvSpPr/>
          <p:nvPr/>
        </p:nvSpPr>
        <p:spPr>
          <a:xfrm>
            <a:off x="4069715" y="3777615"/>
            <a:ext cx="252730" cy="4660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Long Short-term Memory (LSTM)</a:t>
            </a:r>
            <a:endParaRPr lang="zh-TW" altLang="en-US" dirty="0"/>
          </a:p>
        </p:txBody>
      </p:sp>
      <p:pic>
        <p:nvPicPr>
          <p:cNvPr id="3" name="图片 2"/>
          <p:cNvPicPr>
            <a:picLocks noChangeAspect="1"/>
          </p:cNvPicPr>
          <p:nvPr/>
        </p:nvPicPr>
        <p:blipFill>
          <a:blip r:embed="rId1"/>
          <a:stretch>
            <a:fillRect/>
          </a:stretch>
        </p:blipFill>
        <p:spPr>
          <a:xfrm>
            <a:off x="1781810" y="3167380"/>
            <a:ext cx="9102725" cy="1805305"/>
          </a:xfrm>
          <a:prstGeom prst="rect">
            <a:avLst/>
          </a:prstGeom>
        </p:spPr>
      </p:pic>
      <p:sp>
        <p:nvSpPr>
          <p:cNvPr id="4" name="文本框 3"/>
          <p:cNvSpPr txBox="1"/>
          <p:nvPr/>
        </p:nvSpPr>
        <p:spPr>
          <a:xfrm>
            <a:off x="1864995" y="4972685"/>
            <a:ext cx="8463280" cy="1198880"/>
          </a:xfrm>
          <a:prstGeom prst="rect">
            <a:avLst/>
          </a:prstGeom>
          <a:noFill/>
        </p:spPr>
        <p:txBody>
          <a:bodyPr wrap="square" rtlCol="0" anchor="t">
            <a:spAutoFit/>
          </a:bodyPr>
          <a:p>
            <a:r>
              <a:rPr lang="zh-CN" altLang="en-US" sz="2400"/>
              <a:t>黄色方框表示激活函数操作，粉色圆圈表示点操作，单箭头表示数据流向，箭头合并表示向量的合并（concat）操作，箭头分叉表示向量的拷贝操作。</a:t>
            </a:r>
            <a:endParaRPr lang="zh-CN" altLang="en-US" sz="2400"/>
          </a:p>
        </p:txBody>
      </p:sp>
      <p:pic>
        <p:nvPicPr>
          <p:cNvPr id="17" name="图片 16"/>
          <p:cNvPicPr>
            <a:picLocks noChangeAspect="1"/>
          </p:cNvPicPr>
          <p:nvPr/>
        </p:nvPicPr>
        <p:blipFill>
          <a:blip r:embed="rId2"/>
          <a:stretch>
            <a:fillRect/>
          </a:stretch>
        </p:blipFill>
        <p:spPr>
          <a:xfrm>
            <a:off x="3238500" y="1380490"/>
            <a:ext cx="5715000" cy="19907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Long Short-term Memory (LSTM)</a:t>
            </a:r>
            <a:endParaRPr lang="zh-TW" altLang="en-US" dirty="0"/>
          </a:p>
        </p:txBody>
      </p:sp>
      <p:sp>
        <p:nvSpPr>
          <p:cNvPr id="9" name="文本框 8"/>
          <p:cNvSpPr txBox="1"/>
          <p:nvPr/>
        </p:nvSpPr>
        <p:spPr>
          <a:xfrm>
            <a:off x="838200" y="2686685"/>
            <a:ext cx="4159250" cy="2676525"/>
          </a:xfrm>
          <a:prstGeom prst="rect">
            <a:avLst/>
          </a:prstGeom>
          <a:noFill/>
        </p:spPr>
        <p:txBody>
          <a:bodyPr wrap="square" rtlCol="0" anchor="t">
            <a:spAutoFit/>
          </a:bodyPr>
          <a:p>
            <a:pPr algn="just"/>
            <a:r>
              <a:rPr lang="zh-CN" altLang="en-US" sz="2400"/>
              <a:t>LSTMs的核心是细胞状态，用贯穿细胞的水平线表示。</a:t>
            </a:r>
            <a:endParaRPr lang="zh-CN" altLang="en-US" sz="2400"/>
          </a:p>
          <a:p>
            <a:pPr algn="just"/>
            <a:r>
              <a:rPr lang="zh-CN" altLang="en-US" sz="2400"/>
              <a:t>细胞状态像传送带一样，贯穿整个细胞却只有很少的分支，这样能保证信息不变的流过整个RNNs。（人的记忆状态贯穿人的一生。）</a:t>
            </a:r>
            <a:endParaRPr lang="zh-CN" altLang="en-US" sz="2400"/>
          </a:p>
        </p:txBody>
      </p:sp>
      <p:pic>
        <p:nvPicPr>
          <p:cNvPr id="5" name="图片 4"/>
          <p:cNvPicPr>
            <a:picLocks noChangeAspect="1"/>
          </p:cNvPicPr>
          <p:nvPr/>
        </p:nvPicPr>
        <p:blipFill>
          <a:blip r:embed="rId1"/>
          <a:stretch>
            <a:fillRect/>
          </a:stretch>
        </p:blipFill>
        <p:spPr>
          <a:xfrm>
            <a:off x="4997450" y="2076450"/>
            <a:ext cx="7198995" cy="35274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Long Short-term Memory (LSTM)</a:t>
            </a:r>
            <a:endParaRPr lang="zh-TW" altLang="en-US" dirty="0"/>
          </a:p>
        </p:txBody>
      </p:sp>
      <p:sp>
        <p:nvSpPr>
          <p:cNvPr id="9" name="文本框 8"/>
          <p:cNvSpPr txBox="1"/>
          <p:nvPr/>
        </p:nvSpPr>
        <p:spPr>
          <a:xfrm>
            <a:off x="838200" y="1722120"/>
            <a:ext cx="6552565" cy="4523105"/>
          </a:xfrm>
          <a:prstGeom prst="rect">
            <a:avLst/>
          </a:prstGeom>
          <a:noFill/>
        </p:spPr>
        <p:txBody>
          <a:bodyPr wrap="square" rtlCol="0" anchor="t">
            <a:spAutoFit/>
          </a:bodyPr>
          <a:p>
            <a:pPr algn="just"/>
            <a:r>
              <a:rPr lang="zh-CN" altLang="en-US" sz="2400"/>
              <a:t>LSTM网络能通过一种被称为门的结构对细胞状态进行删除或者添加信息。</a:t>
            </a:r>
            <a:endParaRPr lang="zh-CN" altLang="en-US" sz="2400"/>
          </a:p>
          <a:p>
            <a:pPr algn="just"/>
            <a:endParaRPr lang="zh-CN" altLang="en-US" sz="2400"/>
          </a:p>
          <a:p>
            <a:pPr algn="just"/>
            <a:r>
              <a:rPr lang="zh-CN" altLang="en-US" sz="2400"/>
              <a:t>门能够有选择性地决定让哪些信息通过。其实门的结构很简单，就是一个sigmoid层和一个点乘操作的组合。</a:t>
            </a:r>
            <a:endParaRPr lang="zh-CN" altLang="en-US" sz="2400"/>
          </a:p>
          <a:p>
            <a:pPr algn="just"/>
            <a:r>
              <a:rPr lang="zh-CN" altLang="en-US" sz="2400"/>
              <a:t>因为sigmoid层的输出是0-1的值，这代表有多少信息能够流过sigmoid层。0表示都不能通过，1表示都能通过。</a:t>
            </a:r>
            <a:endParaRPr lang="zh-CN" altLang="en-US" sz="2400"/>
          </a:p>
          <a:p>
            <a:pPr algn="just"/>
            <a:endParaRPr lang="zh-CN" altLang="en-US" sz="2400"/>
          </a:p>
          <a:p>
            <a:pPr algn="just"/>
            <a:r>
              <a:rPr lang="zh-CN" altLang="en-US" sz="2400"/>
              <a:t>一个LSTM里面包含三个门：</a:t>
            </a:r>
            <a:r>
              <a:rPr lang="zh-CN" altLang="en-US" sz="2400">
                <a:solidFill>
                  <a:schemeClr val="accent6"/>
                </a:solidFill>
              </a:rPr>
              <a:t>忘记门、输入门和输出门</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7628890" y="2330450"/>
            <a:ext cx="5811520" cy="302133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LSTM</a:t>
            </a:r>
            <a:r>
              <a:rPr lang="zh-CN" altLang="en-US" dirty="0"/>
              <a:t>：忘记门</a:t>
            </a: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1675130" y="4398010"/>
                <a:ext cx="9679940" cy="2306955"/>
              </a:xfrm>
              <a:prstGeom prst="rect">
                <a:avLst/>
              </a:prstGeom>
              <a:noFill/>
            </p:spPr>
            <p:txBody>
              <a:bodyPr wrap="square" rtlCol="0" anchor="t">
                <a:spAutoFit/>
              </a:bodyPr>
              <a:p>
                <a:pPr algn="just"/>
                <a:r>
                  <a:rPr lang="zh-CN" altLang="en-US" sz="2400"/>
                  <a:t>第一步：决定细胞状态需要</a:t>
                </a:r>
                <a:r>
                  <a:rPr lang="zh-CN" altLang="en-US" sz="2400">
                    <a:solidFill>
                      <a:srgbClr val="C00000"/>
                    </a:solidFill>
                  </a:rPr>
                  <a:t>丢弃哪些信息</a:t>
                </a:r>
                <a:r>
                  <a:rPr lang="zh-CN" altLang="en-US" sz="2400"/>
                  <a:t>。</a:t>
                </a:r>
                <a:endParaRPr lang="zh-CN" altLang="en-US" sz="2400"/>
              </a:p>
              <a:p>
                <a:pPr algn="just"/>
                <a:r>
                  <a:rPr lang="zh-CN" altLang="en-US" sz="2400"/>
                  <a:t>这部分操作是通过一个称为忘记门的sigmoid单元来处理，通过查看</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ℎ</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oMath>
                </a14:m>
                <a:r>
                  <a:rPr lang="zh-CN" altLang="en-US" sz="2400"/>
                  <a:t>和</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𝑡</m:t>
                        </m:r>
                      </m:sub>
                    </m:sSub>
                  </m:oMath>
                </a14:m>
                <a:r>
                  <a:rPr lang="zh-CN" altLang="en-US" sz="2400"/>
                  <a:t>信息来输出一个0-1之间的向量，该向量里面的0-1值表示细胞状态</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𝐶</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oMath>
                </a14:m>
                <a:r>
                  <a:rPr lang="zh-CN" altLang="en-US" sz="2400"/>
                  <a:t>中的哪些信息保留或丢弃多少。0表示不保留，1表示都保留。</a:t>
                </a:r>
                <a:endParaRPr lang="zh-CN" altLang="en-US" sz="2400"/>
              </a:p>
              <a:p>
                <a:pPr algn="just"/>
                <a:endParaRPr lang="zh-CN" altLang="en-US" sz="2400"/>
              </a:p>
              <a:p>
                <a:pPr algn="just"/>
                <a:endParaRPr lang="zh-CN" altLang="en-US" sz="2400"/>
              </a:p>
            </p:txBody>
          </p:sp>
        </mc:Choice>
        <mc:Fallback>
          <p:sp>
            <p:nvSpPr>
              <p:cNvPr id="9" name="文本框 8"/>
              <p:cNvSpPr txBox="1">
                <a:spLocks noRot="1" noChangeAspect="1" noMove="1" noResize="1" noEditPoints="1" noAdjustHandles="1" noChangeArrowheads="1" noChangeShapeType="1" noTextEdit="1"/>
              </p:cNvSpPr>
              <p:nvPr/>
            </p:nvSpPr>
            <p:spPr>
              <a:xfrm>
                <a:off x="1675130" y="4398010"/>
                <a:ext cx="9679940" cy="230695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084070" y="1414780"/>
            <a:ext cx="8716010" cy="2861945"/>
          </a:xfrm>
          <a:prstGeom prst="rect">
            <a:avLst/>
          </a:prstGeom>
        </p:spPr>
      </p:pic>
      <p:pic>
        <p:nvPicPr>
          <p:cNvPr id="8" name="图片 7" descr="截屏2020-02-14上午11.44.27"/>
          <p:cNvPicPr>
            <a:picLocks noChangeAspect="1"/>
          </p:cNvPicPr>
          <p:nvPr/>
        </p:nvPicPr>
        <p:blipFill>
          <a:blip r:embed="rId3"/>
          <a:stretch>
            <a:fillRect/>
          </a:stretch>
        </p:blipFill>
        <p:spPr>
          <a:xfrm>
            <a:off x="6849110" y="2519680"/>
            <a:ext cx="3747135" cy="88963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LSTM</a:t>
            </a:r>
            <a:r>
              <a:rPr lang="zh-CN" altLang="en-US" dirty="0"/>
              <a:t>：输入门</a:t>
            </a: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1675130" y="4398010"/>
                <a:ext cx="9679940" cy="2707640"/>
              </a:xfrm>
              <a:prstGeom prst="rect">
                <a:avLst/>
              </a:prstGeom>
              <a:noFill/>
            </p:spPr>
            <p:txBody>
              <a:bodyPr wrap="square" rtlCol="0" anchor="t">
                <a:spAutoFit/>
              </a:bodyPr>
              <a:p>
                <a:pPr algn="just"/>
                <a:r>
                  <a:rPr lang="zh-CN" sz="2400"/>
                  <a:t>第二步：</a:t>
                </a:r>
                <a:r>
                  <a:rPr sz="2400"/>
                  <a:t>决定给细胞状态</a:t>
                </a:r>
                <a:r>
                  <a:rPr sz="2400">
                    <a:solidFill>
                      <a:srgbClr val="C00000"/>
                    </a:solidFill>
                  </a:rPr>
                  <a:t>添加哪些新的信息</a:t>
                </a:r>
                <a:r>
                  <a:rPr sz="2400"/>
                  <a:t>。</a:t>
                </a:r>
                <a:endParaRPr sz="2400"/>
              </a:p>
              <a:p>
                <a:pPr algn="just"/>
                <a:r>
                  <a:rPr sz="2400"/>
                  <a:t>利用</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ℎ</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oMath>
                </a14:m>
                <a:r>
                  <a:rPr lang="zh-CN" altLang="en-US" sz="2400">
                    <a:sym typeface="+mn-ea"/>
                  </a:rPr>
                  <a:t>和</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𝑡</m:t>
                        </m:r>
                      </m:sub>
                    </m:sSub>
                  </m:oMath>
                </a14:m>
                <a:r>
                  <a:rPr sz="2400"/>
                  <a:t>通过一个称为输入门的操作来决定更新哪些信息。</a:t>
                </a:r>
                <a:endParaRPr sz="2400"/>
              </a:p>
              <a:p>
                <a:pPr algn="just"/>
                <a:r>
                  <a:rPr lang="zh-CN" sz="2400"/>
                  <a:t>再</a:t>
                </a:r>
                <a:r>
                  <a:rPr sz="2400"/>
                  <a:t>利用</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ℎ</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oMath>
                </a14:m>
                <a:r>
                  <a:rPr lang="zh-CN" altLang="en-US" sz="2400">
                    <a:sym typeface="+mn-ea"/>
                  </a:rPr>
                  <a:t>和</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𝑡</m:t>
                        </m:r>
                      </m:sub>
                    </m:sSub>
                  </m:oMath>
                </a14:m>
                <a:r>
                  <a:rPr sz="2400"/>
                  <a:t>通过一个tanh层得到新的候选细胞信息</a:t>
                </a:r>
                <a14:m>
                  <m:oMath xmlns:m="http://schemas.openxmlformats.org/officeDocument/2006/math">
                    <m:acc>
                      <m:accPr>
                        <m:chr m:val="̃"/>
                        <m:ctrlPr>
                          <a:rPr lang="en-US" sz="2400" i="1">
                            <a:latin typeface="Cambria Math" panose="02040503050406030204" pitchFamily="18" charset="0"/>
                            <a:cs typeface="Cambria Math" panose="02040503050406030204" pitchFamily="18" charset="0"/>
                          </a:rPr>
                        </m:ctrlPr>
                      </m:accPr>
                      <m:e>
                        <m:sSub>
                          <m:sSubPr>
                            <m:ctrlPr>
                              <a:rPr lang="en-US" sz="2400" i="1">
                                <a:latin typeface="Cambria Math" panose="02040503050406030204" pitchFamily="18" charset="0"/>
                                <a:cs typeface="Cambria Math" panose="02040503050406030204" pitchFamily="18" charset="0"/>
                              </a:rPr>
                            </m:ctrlPr>
                          </m:sSubPr>
                          <m:e>
                            <m:r>
                              <a:rPr lang="en-US" sz="2400" i="1">
                                <a:latin typeface="Cambria Math" panose="02040503050406030204" pitchFamily="18" charset="0"/>
                                <a:cs typeface="Cambria Math" panose="02040503050406030204" pitchFamily="18" charset="0"/>
                              </a:rPr>
                              <m:t>𝐶</m:t>
                            </m:r>
                          </m:e>
                          <m:sub>
                            <m:r>
                              <a:rPr lang="en-US" sz="2400" i="1">
                                <a:latin typeface="Cambria Math" panose="02040503050406030204" pitchFamily="18" charset="0"/>
                                <a:cs typeface="Cambria Math" panose="02040503050406030204" pitchFamily="18" charset="0"/>
                              </a:rPr>
                              <m:t>𝑡</m:t>
                            </m:r>
                          </m:sub>
                        </m:sSub>
                      </m:e>
                    </m:acc>
                  </m:oMath>
                </a14:m>
                <a:r>
                  <a:rPr lang="zh-CN" altLang="en-US" sz="2400">
                    <a:latin typeface="Cambria Math" panose="02040503050406030204" pitchFamily="18" charset="0"/>
                    <a:cs typeface="Cambria Math" panose="02040503050406030204" pitchFamily="18" charset="0"/>
                  </a:rPr>
                  <a:t>（公式中的</a:t>
                </a:r>
                <a:r>
                  <a:rPr lang="en-US" altLang="zh-CN" sz="2400">
                    <a:latin typeface="Cambria Math" panose="02040503050406030204" pitchFamily="18" charset="0"/>
                    <a:cs typeface="Cambria Math" panose="02040503050406030204" pitchFamily="18" charset="0"/>
                  </a:rPr>
                  <a:t>a(t)</a:t>
                </a:r>
                <a:r>
                  <a:rPr lang="zh-CN" altLang="en-US" sz="2400">
                    <a:latin typeface="Cambria Math" panose="02040503050406030204" pitchFamily="18" charset="0"/>
                    <a:cs typeface="Cambria Math" panose="02040503050406030204" pitchFamily="18" charset="0"/>
                  </a:rPr>
                  <a:t>）</a:t>
                </a:r>
                <a:r>
                  <a:rPr sz="2400"/>
                  <a:t>，这些信息可能会被更新到细胞信息中。</a:t>
                </a:r>
                <a:endParaRPr sz="2400"/>
              </a:p>
              <a:p>
                <a:pPr algn="just"/>
                <a:endParaRPr sz="2400"/>
              </a:p>
              <a:p>
                <a:pPr algn="just"/>
                <a:endParaRPr lang="zh-CN" altLang="en-US" sz="2400"/>
              </a:p>
              <a:p>
                <a:pPr algn="just"/>
                <a:endParaRPr lang="zh-CN" altLang="en-US" sz="2400"/>
              </a:p>
            </p:txBody>
          </p:sp>
        </mc:Choice>
        <mc:Fallback>
          <p:sp>
            <p:nvSpPr>
              <p:cNvPr id="9" name="文本框 8"/>
              <p:cNvSpPr txBox="1">
                <a:spLocks noRot="1" noChangeAspect="1" noMove="1" noResize="1" noEditPoints="1" noAdjustHandles="1" noChangeArrowheads="1" noChangeShapeType="1" noTextEdit="1"/>
              </p:cNvSpPr>
              <p:nvPr/>
            </p:nvSpPr>
            <p:spPr>
              <a:xfrm>
                <a:off x="1675130" y="4398010"/>
                <a:ext cx="9679940" cy="270764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1415415" y="1559560"/>
            <a:ext cx="9363075" cy="2838450"/>
          </a:xfrm>
          <a:prstGeom prst="rect">
            <a:avLst/>
          </a:prstGeom>
        </p:spPr>
      </p:pic>
      <p:pic>
        <p:nvPicPr>
          <p:cNvPr id="5" name="图片 4" descr="截屏2020-02-14上午11.44.53"/>
          <p:cNvPicPr>
            <a:picLocks noChangeAspect="1"/>
          </p:cNvPicPr>
          <p:nvPr/>
        </p:nvPicPr>
        <p:blipFill>
          <a:blip r:embed="rId3"/>
          <a:stretch>
            <a:fillRect/>
          </a:stretch>
        </p:blipFill>
        <p:spPr>
          <a:xfrm>
            <a:off x="6329045" y="2508885"/>
            <a:ext cx="4555490" cy="124396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LSTM</a:t>
            </a:r>
            <a:r>
              <a:rPr lang="zh-CN" altLang="en-US" dirty="0"/>
              <a:t>：更新细胞状态</a:t>
            </a:r>
            <a:r>
              <a:rPr lang="en-US" altLang="zh-CN" dirty="0"/>
              <a:t>C</a:t>
            </a:r>
            <a:endParaRPr lang="en-US" altLang="zh-CN" dirty="0"/>
          </a:p>
        </p:txBody>
      </p:sp>
      <mc:AlternateContent xmlns:mc="http://schemas.openxmlformats.org/markup-compatibility/2006">
        <mc:Choice xmlns:a14="http://schemas.microsoft.com/office/drawing/2010/main" Requires="a14">
          <p:sp>
            <p:nvSpPr>
              <p:cNvPr id="9" name="文本框 8"/>
              <p:cNvSpPr txBox="1"/>
              <p:nvPr/>
            </p:nvSpPr>
            <p:spPr>
              <a:xfrm>
                <a:off x="1675130" y="4613275"/>
                <a:ext cx="9679940" cy="2707640"/>
              </a:xfrm>
              <a:prstGeom prst="rect">
                <a:avLst/>
              </a:prstGeom>
              <a:noFill/>
            </p:spPr>
            <p:txBody>
              <a:bodyPr wrap="square" rtlCol="0" anchor="t">
                <a:spAutoFit/>
              </a:bodyPr>
              <a:p>
                <a:pPr algn="just"/>
                <a:r>
                  <a:rPr lang="zh-CN" sz="2400"/>
                  <a:t>第三步：</a:t>
                </a:r>
                <a:r>
                  <a:rPr sz="2400"/>
                  <a:t>更新旧的细胞信息</a:t>
                </a:r>
                <a14:m>
                  <m:oMath xmlns:m="http://schemas.openxmlformats.org/officeDocument/2006/math">
                    <m:sSub>
                      <m:sSubPr>
                        <m:ctrlPr>
                          <a:rPr lang="en-US" sz="2400" i="1">
                            <a:latin typeface="Cambria Math" panose="02040503050406030204" pitchFamily="18" charset="0"/>
                            <a:cs typeface="Cambria Math" panose="02040503050406030204" pitchFamily="18" charset="0"/>
                          </a:rPr>
                        </m:ctrlPr>
                      </m:sSubPr>
                      <m:e>
                        <m:r>
                          <a:rPr lang="en-US" sz="2400" i="1">
                            <a:latin typeface="Cambria Math" panose="02040503050406030204" pitchFamily="18" charset="0"/>
                            <a:cs typeface="Cambria Math" panose="02040503050406030204" pitchFamily="18" charset="0"/>
                          </a:rPr>
                          <m:t>𝐶</m:t>
                        </m:r>
                      </m:e>
                      <m:sub>
                        <m:r>
                          <a:rPr lang="en-US" sz="2400" i="1">
                            <a:latin typeface="Cambria Math" panose="02040503050406030204" pitchFamily="18" charset="0"/>
                            <a:cs typeface="Cambria Math" panose="02040503050406030204" pitchFamily="18" charset="0"/>
                          </a:rPr>
                          <m:t>𝑡</m:t>
                        </m:r>
                        <m:r>
                          <a:rPr lang="en-US" sz="2400" i="1">
                            <a:latin typeface="Cambria Math" panose="02040503050406030204" pitchFamily="18" charset="0"/>
                            <a:cs typeface="Cambria Math" panose="02040503050406030204" pitchFamily="18" charset="0"/>
                          </a:rPr>
                          <m:t>−</m:t>
                        </m:r>
                        <m:r>
                          <a:rPr lang="en-US" sz="2400" i="1">
                            <a:latin typeface="Cambria Math" panose="02040503050406030204" pitchFamily="18" charset="0"/>
                            <a:cs typeface="Cambria Math" panose="02040503050406030204" pitchFamily="18" charset="0"/>
                          </a:rPr>
                          <m:t>1</m:t>
                        </m:r>
                      </m:sub>
                    </m:sSub>
                  </m:oMath>
                </a14:m>
                <a:r>
                  <a:rPr sz="2400"/>
                  <a:t>，变为新的细胞信息</a:t>
                </a:r>
                <a14:m>
                  <m:oMath xmlns:m="http://schemas.openxmlformats.org/officeDocument/2006/math">
                    <m:sSub>
                      <m:sSubPr>
                        <m:ctrlPr>
                          <a:rPr lang="en-US" sz="2400" i="1">
                            <a:latin typeface="Cambria Math" panose="02040503050406030204" pitchFamily="18" charset="0"/>
                            <a:cs typeface="Cambria Math" panose="02040503050406030204" pitchFamily="18" charset="0"/>
                          </a:rPr>
                        </m:ctrlPr>
                      </m:sSubPr>
                      <m:e>
                        <m:r>
                          <a:rPr lang="en-US" sz="2400" i="1">
                            <a:latin typeface="Cambria Math" panose="02040503050406030204" pitchFamily="18" charset="0"/>
                            <a:cs typeface="Cambria Math" panose="02040503050406030204" pitchFamily="18" charset="0"/>
                          </a:rPr>
                          <m:t>𝐶</m:t>
                        </m:r>
                      </m:e>
                      <m:sub>
                        <m:r>
                          <a:rPr lang="en-US" sz="2400" i="1">
                            <a:latin typeface="Cambria Math" panose="02040503050406030204" pitchFamily="18" charset="0"/>
                            <a:cs typeface="Cambria Math" panose="02040503050406030204" pitchFamily="18" charset="0"/>
                          </a:rPr>
                          <m:t>𝑡</m:t>
                        </m:r>
                      </m:sub>
                    </m:sSub>
                  </m:oMath>
                </a14:m>
                <a:r>
                  <a:rPr sz="2400"/>
                  <a:t>。</a:t>
                </a:r>
                <a:endParaRPr sz="2400"/>
              </a:p>
              <a:p>
                <a:pPr algn="just"/>
                <a:r>
                  <a:rPr sz="2400"/>
                  <a:t>更新的规则</a:t>
                </a:r>
                <a:r>
                  <a:rPr lang="zh-CN" sz="2400"/>
                  <a:t>，</a:t>
                </a:r>
                <a:r>
                  <a:rPr sz="2400"/>
                  <a:t>通过忘记门选择忘记旧细胞信息的一部分，通过输入门选择添加候选细胞信息</a:t>
                </a:r>
                <a14:m>
                  <m:oMath xmlns:m="http://schemas.openxmlformats.org/officeDocument/2006/math">
                    <m:acc>
                      <m:accPr>
                        <m:chr m:val="̃"/>
                        <m:ctrlPr>
                          <a:rPr lang="en-US" sz="2400" i="1">
                            <a:latin typeface="Cambria Math" panose="02040503050406030204" pitchFamily="18" charset="0"/>
                            <a:cs typeface="Cambria Math" panose="02040503050406030204" pitchFamily="18" charset="0"/>
                          </a:rPr>
                        </m:ctrlPr>
                      </m:accPr>
                      <m:e>
                        <m:sSub>
                          <m:sSubPr>
                            <m:ctrlPr>
                              <a:rPr lang="en-US" sz="2400" i="1">
                                <a:latin typeface="Cambria Math" panose="02040503050406030204" pitchFamily="18" charset="0"/>
                                <a:cs typeface="Cambria Math" panose="02040503050406030204" pitchFamily="18" charset="0"/>
                              </a:rPr>
                            </m:ctrlPr>
                          </m:sSubPr>
                          <m:e>
                            <m:r>
                              <a:rPr lang="en-US" sz="2400" i="1">
                                <a:latin typeface="Cambria Math" panose="02040503050406030204" pitchFamily="18" charset="0"/>
                                <a:cs typeface="Cambria Math" panose="02040503050406030204" pitchFamily="18" charset="0"/>
                              </a:rPr>
                              <m:t>𝐶</m:t>
                            </m:r>
                          </m:e>
                          <m:sub>
                            <m:r>
                              <a:rPr lang="en-US" sz="2400" i="1">
                                <a:latin typeface="Cambria Math" panose="02040503050406030204" pitchFamily="18" charset="0"/>
                                <a:cs typeface="Cambria Math" panose="02040503050406030204" pitchFamily="18" charset="0"/>
                              </a:rPr>
                              <m:t>𝑡</m:t>
                            </m:r>
                          </m:sub>
                        </m:sSub>
                      </m:e>
                    </m:acc>
                  </m:oMath>
                </a14:m>
                <a:r>
                  <a:rPr sz="2400"/>
                  <a:t>(</a:t>
                </a:r>
                <a:r>
                  <a:rPr lang="zh-CN" altLang="en-US" sz="2400">
                    <a:latin typeface="Cambria Math" panose="02040503050406030204" pitchFamily="18" charset="0"/>
                    <a:cs typeface="Cambria Math" panose="02040503050406030204" pitchFamily="18" charset="0"/>
                    <a:sym typeface="+mn-ea"/>
                  </a:rPr>
                  <a:t>公式中的</a:t>
                </a:r>
                <a:r>
                  <a:rPr lang="en-US" altLang="zh-CN" sz="2400">
                    <a:latin typeface="Cambria Math" panose="02040503050406030204" pitchFamily="18" charset="0"/>
                    <a:cs typeface="Cambria Math" panose="02040503050406030204" pitchFamily="18" charset="0"/>
                    <a:sym typeface="+mn-ea"/>
                  </a:rPr>
                  <a:t>a(t)</a:t>
                </a:r>
                <a:r>
                  <a:rPr lang="en-US" sz="2400"/>
                  <a:t>)</a:t>
                </a:r>
                <a:r>
                  <a:rPr sz="2400"/>
                  <a:t>的一部分得到新的细胞信息</a:t>
                </a:r>
                <a14:m>
                  <m:oMath xmlns:m="http://schemas.openxmlformats.org/officeDocument/2006/math">
                    <m:sSub>
                      <m:sSubPr>
                        <m:ctrlPr>
                          <a:rPr lang="en-US" sz="2400" i="1">
                            <a:latin typeface="Cambria Math" panose="02040503050406030204" pitchFamily="18" charset="0"/>
                            <a:cs typeface="Cambria Math" panose="02040503050406030204" pitchFamily="18" charset="0"/>
                          </a:rPr>
                        </m:ctrlPr>
                      </m:sSubPr>
                      <m:e>
                        <m:r>
                          <a:rPr lang="en-US" sz="2400" i="1">
                            <a:latin typeface="Cambria Math" panose="02040503050406030204" pitchFamily="18" charset="0"/>
                            <a:cs typeface="Cambria Math" panose="02040503050406030204" pitchFamily="18" charset="0"/>
                          </a:rPr>
                          <m:t>𝐶</m:t>
                        </m:r>
                      </m:e>
                      <m:sub>
                        <m:r>
                          <a:rPr lang="en-US" sz="2400" i="1">
                            <a:latin typeface="Cambria Math" panose="02040503050406030204" pitchFamily="18" charset="0"/>
                            <a:cs typeface="Cambria Math" panose="02040503050406030204" pitchFamily="18" charset="0"/>
                          </a:rPr>
                          <m:t>𝑡</m:t>
                        </m:r>
                      </m:sub>
                    </m:sSub>
                  </m:oMath>
                </a14:m>
                <a:r>
                  <a:rPr sz="2400"/>
                  <a:t>。</a:t>
                </a:r>
                <a:endParaRPr sz="2400"/>
              </a:p>
              <a:p>
                <a:pPr algn="just"/>
                <a:r>
                  <a:rPr lang="zh-CN" sz="2400"/>
                  <a:t>注：</a:t>
                </a:r>
                <a:r>
                  <a:rPr sz="2400"/>
                  <a:t>⊙为Hadamard积</a:t>
                </a:r>
                <a:endParaRPr sz="2400"/>
              </a:p>
              <a:p>
                <a:pPr algn="just"/>
                <a:endParaRPr sz="2400"/>
              </a:p>
              <a:p>
                <a:pPr algn="just"/>
                <a:endParaRPr lang="zh-CN" altLang="en-US" sz="2400"/>
              </a:p>
              <a:p>
                <a:pPr algn="just"/>
                <a:endParaRPr lang="zh-CN" altLang="en-US" sz="2400"/>
              </a:p>
            </p:txBody>
          </p:sp>
        </mc:Choice>
        <mc:Fallback>
          <p:sp>
            <p:nvSpPr>
              <p:cNvPr id="9" name="文本框 8"/>
              <p:cNvSpPr txBox="1">
                <a:spLocks noRot="1" noChangeAspect="1" noMove="1" noResize="1" noEditPoints="1" noAdjustHandles="1" noChangeArrowheads="1" noChangeShapeType="1" noTextEdit="1"/>
              </p:cNvSpPr>
              <p:nvPr/>
            </p:nvSpPr>
            <p:spPr>
              <a:xfrm>
                <a:off x="1675130" y="4613275"/>
                <a:ext cx="9679940" cy="270764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1675130" y="1691005"/>
            <a:ext cx="8736330" cy="2790190"/>
          </a:xfrm>
          <a:prstGeom prst="rect">
            <a:avLst/>
          </a:prstGeom>
        </p:spPr>
      </p:pic>
      <p:pic>
        <p:nvPicPr>
          <p:cNvPr id="6" name="图片 5" descr="截屏2020-02-14上午11.45.18"/>
          <p:cNvPicPr>
            <a:picLocks noChangeAspect="1"/>
          </p:cNvPicPr>
          <p:nvPr/>
        </p:nvPicPr>
        <p:blipFill>
          <a:blip r:embed="rId3"/>
          <a:stretch>
            <a:fillRect/>
          </a:stretch>
        </p:blipFill>
        <p:spPr>
          <a:xfrm>
            <a:off x="6651625" y="2635250"/>
            <a:ext cx="4230370" cy="88646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LSTM</a:t>
            </a:r>
            <a:r>
              <a:rPr lang="zh-CN" altLang="en-US" dirty="0"/>
              <a:t>：输出门</a:t>
            </a:r>
            <a:endParaRPr lang="zh-CN" altLang="en-US" dirty="0"/>
          </a:p>
        </p:txBody>
      </p:sp>
      <mc:AlternateContent xmlns:mc="http://schemas.openxmlformats.org/markup-compatibility/2006">
        <mc:Choice xmlns:a14="http://schemas.microsoft.com/office/drawing/2010/main" Requires="a14">
          <p:sp>
            <p:nvSpPr>
              <p:cNvPr id="9" name="文本框 8"/>
              <p:cNvSpPr txBox="1"/>
              <p:nvPr/>
            </p:nvSpPr>
            <p:spPr>
              <a:xfrm>
                <a:off x="1675130" y="4613275"/>
                <a:ext cx="9679940" cy="3784600"/>
              </a:xfrm>
              <a:prstGeom prst="rect">
                <a:avLst/>
              </a:prstGeom>
              <a:noFill/>
            </p:spPr>
            <p:txBody>
              <a:bodyPr wrap="square" rtlCol="0" anchor="t">
                <a:spAutoFit/>
              </a:bodyPr>
              <a:p>
                <a:pPr algn="just"/>
                <a:r>
                  <a:rPr lang="zh-CN" sz="2400"/>
                  <a:t>第四步：</a:t>
                </a:r>
                <a:r>
                  <a:rPr sz="2400"/>
                  <a:t>根据输入的</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ℎ</m:t>
                        </m:r>
                      </m:e>
                      <m:sub>
                        <m:r>
                          <a:rPr lang="en-US" altLang="zh-CN" sz="2400" i="1">
                            <a:latin typeface="Cambria Math" panose="02040503050406030204" pitchFamily="18" charset="0"/>
                            <a:cs typeface="Cambria Math" panose="02040503050406030204" pitchFamily="18" charset="0"/>
                          </a:rPr>
                          <m:t>𝑡</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b>
                    </m:sSub>
                  </m:oMath>
                </a14:m>
                <a:r>
                  <a:rPr lang="zh-CN" altLang="en-US" sz="2400">
                    <a:sym typeface="+mn-ea"/>
                  </a:rPr>
                  <a:t>和</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𝑡</m:t>
                        </m:r>
                      </m:sub>
                    </m:sSub>
                  </m:oMath>
                </a14:m>
                <a:r>
                  <a:rPr sz="2400"/>
                  <a:t>来</a:t>
                </a:r>
                <a:r>
                  <a:rPr sz="2400">
                    <a:solidFill>
                      <a:srgbClr val="C00000"/>
                    </a:solidFill>
                  </a:rPr>
                  <a:t>判断输出细胞的哪些状态特征</a:t>
                </a:r>
                <a:r>
                  <a:rPr lang="zh-CN" sz="2400"/>
                  <a:t>。</a:t>
                </a:r>
                <a:endParaRPr lang="zh-CN" sz="2400"/>
              </a:p>
              <a:p>
                <a:pPr algn="just"/>
                <a:r>
                  <a:rPr sz="2400"/>
                  <a:t>需要将输入经过一个称为输出门的sigmoid层得到判断条件，然后将细胞状态经过tanh层得到一个-1~1之间值的向量，该向量与输出门得到的判断条件相乘就得到了最终该RNN单元的输出。</a:t>
                </a:r>
                <a:endParaRPr sz="2400"/>
              </a:p>
              <a:p>
                <a:pPr algn="just"/>
                <a:endParaRPr sz="2400"/>
              </a:p>
              <a:p>
                <a:pPr algn="just"/>
                <a:endParaRPr sz="2400"/>
              </a:p>
              <a:p>
                <a:pPr algn="just"/>
                <a:endParaRPr sz="2400"/>
              </a:p>
              <a:p>
                <a:pPr algn="just"/>
                <a:endParaRPr sz="2400"/>
              </a:p>
              <a:p>
                <a:pPr algn="just"/>
                <a:endParaRPr lang="zh-CN" altLang="en-US" sz="2400"/>
              </a:p>
              <a:p>
                <a:pPr algn="just"/>
                <a:endParaRPr lang="zh-CN" altLang="en-US" sz="2400"/>
              </a:p>
            </p:txBody>
          </p:sp>
        </mc:Choice>
        <mc:Fallback>
          <p:sp>
            <p:nvSpPr>
              <p:cNvPr id="9" name="文本框 8"/>
              <p:cNvSpPr txBox="1">
                <a:spLocks noRot="1" noChangeAspect="1" noMove="1" noResize="1" noEditPoints="1" noAdjustHandles="1" noChangeArrowheads="1" noChangeShapeType="1" noTextEdit="1"/>
              </p:cNvSpPr>
              <p:nvPr/>
            </p:nvSpPr>
            <p:spPr>
              <a:xfrm>
                <a:off x="1675130" y="4613275"/>
                <a:ext cx="9679940" cy="378460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1858010" y="1691005"/>
            <a:ext cx="9082405" cy="2921635"/>
          </a:xfrm>
          <a:prstGeom prst="rect">
            <a:avLst/>
          </a:prstGeom>
        </p:spPr>
      </p:pic>
      <p:pic>
        <p:nvPicPr>
          <p:cNvPr id="5" name="图片 4" descr="截屏2020-02-14上午11.45.42"/>
          <p:cNvPicPr>
            <a:picLocks noChangeAspect="1"/>
          </p:cNvPicPr>
          <p:nvPr/>
        </p:nvPicPr>
        <p:blipFill>
          <a:blip r:embed="rId3"/>
          <a:stretch>
            <a:fillRect/>
          </a:stretch>
        </p:blipFill>
        <p:spPr>
          <a:xfrm>
            <a:off x="6696075" y="2552700"/>
            <a:ext cx="3849370" cy="125031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064" y="67946"/>
            <a:ext cx="10516784" cy="1325563"/>
          </a:xfrm>
        </p:spPr>
        <p:txBody>
          <a:bodyPr>
            <a:normAutofit/>
          </a:bodyPr>
          <a:lstStyle/>
          <a:p>
            <a:pPr algn="ctr"/>
            <a:r>
              <a:rPr lang="en-US" altLang="zh-CN" dirty="0"/>
              <a:t>  </a:t>
            </a:r>
            <a:r>
              <a:rPr lang="zh-CN" altLang="en-US" dirty="0"/>
              <a:t>总结</a:t>
            </a:r>
            <a:endParaRPr lang="zh-CN" altLang="en-US" dirty="0"/>
          </a:p>
        </p:txBody>
      </p:sp>
      <p:pic>
        <p:nvPicPr>
          <p:cNvPr id="4" name="图片 3" descr="截屏2020-02-14上午11.35.40"/>
          <p:cNvPicPr>
            <a:picLocks noChangeAspect="1"/>
          </p:cNvPicPr>
          <p:nvPr/>
        </p:nvPicPr>
        <p:blipFill>
          <a:blip r:embed="rId1"/>
          <a:stretch>
            <a:fillRect/>
          </a:stretch>
        </p:blipFill>
        <p:spPr>
          <a:xfrm>
            <a:off x="5951855" y="1014730"/>
            <a:ext cx="5676900" cy="5219700"/>
          </a:xfrm>
          <a:prstGeom prst="rect">
            <a:avLst/>
          </a:prstGeom>
        </p:spPr>
      </p:pic>
      <p:pic>
        <p:nvPicPr>
          <p:cNvPr id="17" name="图片 16"/>
          <p:cNvPicPr>
            <a:picLocks noChangeAspect="1"/>
          </p:cNvPicPr>
          <p:nvPr/>
        </p:nvPicPr>
        <p:blipFill>
          <a:blip r:embed="rId2"/>
          <a:stretch>
            <a:fillRect/>
          </a:stretch>
        </p:blipFill>
        <p:spPr>
          <a:xfrm>
            <a:off x="-257175" y="2164080"/>
            <a:ext cx="5715000" cy="1990725"/>
          </a:xfrm>
          <a:prstGeom prst="rect">
            <a:avLst/>
          </a:prstGeom>
        </p:spPr>
      </p:pic>
      <p:cxnSp>
        <p:nvCxnSpPr>
          <p:cNvPr id="5" name="肘形连接符 4"/>
          <p:cNvCxnSpPr/>
          <p:nvPr/>
        </p:nvCxnSpPr>
        <p:spPr>
          <a:xfrm rot="5400000" flipH="1" flipV="1">
            <a:off x="3978910" y="2012950"/>
            <a:ext cx="430530" cy="3223260"/>
          </a:xfrm>
          <a:prstGeom prst="bentConnector4">
            <a:avLst>
              <a:gd name="adj1" fmla="val -146902"/>
              <a:gd name="adj2" fmla="val 94326"/>
            </a:avLst>
          </a:prstGeom>
          <a:ln>
            <a:tailEnd type="arrow" w="med" len="med"/>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LSTM</a:t>
            </a:r>
            <a:r>
              <a:rPr lang="zh-CN" altLang="en-US" dirty="0"/>
              <a:t>：视频演示</a:t>
            </a:r>
            <a:endParaRPr lang="zh-CN" altLang="en-US" dirty="0"/>
          </a:p>
        </p:txBody>
      </p:sp>
      <p:sp>
        <p:nvSpPr>
          <p:cNvPr id="5" name="文本框 4"/>
          <p:cNvSpPr txBox="1"/>
          <p:nvPr/>
        </p:nvSpPr>
        <p:spPr>
          <a:xfrm>
            <a:off x="1923415" y="2331085"/>
            <a:ext cx="9431655" cy="1198880"/>
          </a:xfrm>
          <a:prstGeom prst="rect">
            <a:avLst/>
          </a:prstGeom>
          <a:noFill/>
        </p:spPr>
        <p:txBody>
          <a:bodyPr wrap="square" rtlCol="0">
            <a:spAutoFit/>
          </a:bodyPr>
          <a:p>
            <a:pPr algn="l"/>
            <a:r>
              <a:rPr lang="zh-CN" altLang="en-US"/>
              <a:t>https://towardsdatascience.com/illustrated-guide-to-lstms-and-gru-s-a-step-by-step-explanation-44e9eb85bf21</a:t>
            </a:r>
            <a:endParaRPr lang="zh-CN" altLang="en-US"/>
          </a:p>
          <a:p>
            <a:pPr algn="l"/>
            <a:endParaRPr lang="zh-CN" altLang="en-US"/>
          </a:p>
          <a:p>
            <a:pPr algn="l"/>
            <a:r>
              <a:rPr lang="en-US" altLang="zh-CN"/>
              <a:t>start from 6:40</a:t>
            </a:r>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应用：</a:t>
            </a:r>
            <a:r>
              <a:rPr lang="en-US" altLang="zh-CN" dirty="0">
                <a:sym typeface="+mn-ea"/>
              </a:rPr>
              <a:t>chatbot</a:t>
            </a:r>
            <a:br>
              <a:rPr lang="zh-CN" altLang="en-US" dirty="0"/>
            </a:br>
            <a:endParaRPr lang="zh-CN" altLang="en-US" dirty="0"/>
          </a:p>
        </p:txBody>
      </p:sp>
      <p:grpSp>
        <p:nvGrpSpPr>
          <p:cNvPr id="20" name="组合 19"/>
          <p:cNvGrpSpPr/>
          <p:nvPr/>
        </p:nvGrpSpPr>
        <p:grpSpPr>
          <a:xfrm>
            <a:off x="1084580" y="1894840"/>
            <a:ext cx="6490968" cy="3069590"/>
            <a:chOff x="8024" y="4248"/>
            <a:chExt cx="10251" cy="4834"/>
          </a:xfrm>
        </p:grpSpPr>
        <p:sp>
          <p:nvSpPr>
            <p:cNvPr id="5" name="矩形 4"/>
            <p:cNvSpPr/>
            <p:nvPr/>
          </p:nvSpPr>
          <p:spPr>
            <a:xfrm>
              <a:off x="8024" y="4248"/>
              <a:ext cx="10251" cy="725"/>
            </a:xfrm>
            <a:prstGeom prst="rect">
              <a:avLst/>
            </a:prstGeom>
          </p:spPr>
          <p:txBody>
            <a:bodyPr wrap="square">
              <a:spAutoFit/>
            </a:bodyPr>
            <a:lstStyle/>
            <a:p>
              <a:pPr lvl="1"/>
              <a:r>
                <a:rPr lang="en-US" altLang="zh-CN" sz="2400" dirty="0"/>
                <a:t>           </a:t>
              </a:r>
              <a:r>
                <a:rPr lang="zh-CN" altLang="en-US" sz="2400" dirty="0"/>
                <a:t>你好！</a:t>
              </a:r>
              <a:r>
                <a:rPr lang="en-US" altLang="zh-TW" sz="2400" dirty="0"/>
                <a:t> </a:t>
              </a:r>
              <a:endParaRPr lang="en-US" altLang="zh-TW" sz="2400" dirty="0">
                <a:solidFill>
                  <a:srgbClr val="FFC000"/>
                </a:solidFill>
              </a:endParaRPr>
            </a:p>
          </p:txBody>
        </p:sp>
        <p:grpSp>
          <p:nvGrpSpPr>
            <p:cNvPr id="19" name="组合 18"/>
            <p:cNvGrpSpPr/>
            <p:nvPr/>
          </p:nvGrpSpPr>
          <p:grpSpPr>
            <a:xfrm>
              <a:off x="8391" y="5340"/>
              <a:ext cx="6964" cy="3742"/>
              <a:chOff x="8391" y="5340"/>
              <a:chExt cx="6964" cy="3742"/>
            </a:xfrm>
          </p:grpSpPr>
          <p:sp>
            <p:nvSpPr>
              <p:cNvPr id="8" name="矩形 7"/>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RNN</a:t>
                </a:r>
                <a:endParaRPr lang="en-US" altLang="zh-CN" sz="2400" dirty="0"/>
              </a:p>
            </p:txBody>
          </p:sp>
          <p:sp>
            <p:nvSpPr>
              <p:cNvPr id="10"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9906" y="8183"/>
                <a:ext cx="5449" cy="899"/>
              </a:xfrm>
              <a:prstGeom prst="rect">
                <a:avLst/>
              </a:prstGeom>
              <a:noFill/>
            </p:spPr>
            <p:txBody>
              <a:bodyPr wrap="square" rtlCol="0">
                <a:spAutoFit/>
              </a:bodyPr>
              <a:lstStyle/>
              <a:p>
                <a:pPr>
                  <a:lnSpc>
                    <a:spcPct val="130000"/>
                  </a:lnSpc>
                </a:pPr>
                <a:r>
                  <a:rPr lang="en-US" altLang="zh-CN" sz="2400" dirty="0"/>
                  <a:t>  </a:t>
                </a:r>
                <a:r>
                  <a:rPr lang="zh-CN" altLang="en-US" sz="2400" dirty="0"/>
                  <a:t>你好！</a:t>
                </a:r>
                <a:endParaRPr lang="zh-CN" altLang="en-US" sz="2400" dirty="0"/>
              </a:p>
            </p:txBody>
          </p:sp>
        </p:grpSp>
      </p:grpSp>
      <p:grpSp>
        <p:nvGrpSpPr>
          <p:cNvPr id="21" name="组合 20"/>
          <p:cNvGrpSpPr/>
          <p:nvPr/>
        </p:nvGrpSpPr>
        <p:grpSpPr>
          <a:xfrm>
            <a:off x="5727065" y="1894205"/>
            <a:ext cx="6490968" cy="3069590"/>
            <a:chOff x="8024" y="4248"/>
            <a:chExt cx="10251" cy="4834"/>
          </a:xfrm>
        </p:grpSpPr>
        <p:sp>
          <p:nvSpPr>
            <p:cNvPr id="22" name="矩形 21"/>
            <p:cNvSpPr/>
            <p:nvPr/>
          </p:nvSpPr>
          <p:spPr>
            <a:xfrm>
              <a:off x="8024" y="4248"/>
              <a:ext cx="10251" cy="725"/>
            </a:xfrm>
            <a:prstGeom prst="rect">
              <a:avLst/>
            </a:prstGeom>
          </p:spPr>
          <p:txBody>
            <a:bodyPr wrap="square">
              <a:spAutoFit/>
            </a:bodyPr>
            <a:p>
              <a:pPr lvl="1"/>
              <a:r>
                <a:rPr lang="en-US" altLang="zh-CN" sz="2400" dirty="0"/>
                <a:t>        </a:t>
              </a:r>
              <a:r>
                <a:rPr lang="zh-CN" altLang="en-US" sz="2400" dirty="0"/>
                <a:t>还是你好</a:t>
              </a:r>
              <a:r>
                <a:rPr lang="zh-CN" sz="2400" dirty="0"/>
                <a:t>！</a:t>
              </a:r>
              <a:endParaRPr lang="zh-CN" sz="2400" dirty="0">
                <a:solidFill>
                  <a:srgbClr val="FFC000"/>
                </a:solidFill>
              </a:endParaRPr>
            </a:p>
          </p:txBody>
        </p:sp>
        <p:grpSp>
          <p:nvGrpSpPr>
            <p:cNvPr id="23" name="组合 22"/>
            <p:cNvGrpSpPr/>
            <p:nvPr/>
          </p:nvGrpSpPr>
          <p:grpSpPr>
            <a:xfrm>
              <a:off x="8391" y="5340"/>
              <a:ext cx="6088" cy="3742"/>
              <a:chOff x="8391" y="5340"/>
              <a:chExt cx="6088" cy="3742"/>
            </a:xfrm>
          </p:grpSpPr>
          <p:sp>
            <p:nvSpPr>
              <p:cNvPr id="24" name="矩形 23"/>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dirty="0"/>
                  <a:t>RNN</a:t>
                </a:r>
                <a:endParaRPr lang="en-US" altLang="zh-CN" sz="2400" dirty="0"/>
              </a:p>
            </p:txBody>
          </p:sp>
          <p:sp>
            <p:nvSpPr>
              <p:cNvPr id="25"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6"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7" name="文字方塊 14"/>
              <p:cNvSpPr txBox="1"/>
              <p:nvPr/>
            </p:nvSpPr>
            <p:spPr>
              <a:xfrm>
                <a:off x="9030" y="8183"/>
                <a:ext cx="5449" cy="899"/>
              </a:xfrm>
              <a:prstGeom prst="rect">
                <a:avLst/>
              </a:prstGeom>
              <a:noFill/>
            </p:spPr>
            <p:txBody>
              <a:bodyPr wrap="square" rtlCol="0">
                <a:spAutoFit/>
              </a:bodyPr>
              <a:p>
                <a:pPr>
                  <a:lnSpc>
                    <a:spcPct val="130000"/>
                  </a:lnSpc>
                </a:pPr>
                <a:r>
                  <a:rPr lang="en-US" altLang="zh-CN" sz="2400" dirty="0"/>
                  <a:t>    </a:t>
                </a:r>
                <a:r>
                  <a:rPr lang="zh-CN" altLang="en-US" sz="2400" dirty="0"/>
                  <a:t>哈哈，是吧。</a:t>
                </a:r>
                <a:endParaRPr lang="zh-CN" altLang="en-US" sz="2400" dirty="0"/>
              </a:p>
            </p:txBody>
          </p:sp>
        </p:grpSp>
      </p:grpSp>
      <p:sp>
        <p:nvSpPr>
          <p:cNvPr id="28" name="文本框 27"/>
          <p:cNvSpPr txBox="1"/>
          <p:nvPr/>
        </p:nvSpPr>
        <p:spPr>
          <a:xfrm>
            <a:off x="9408795" y="4963795"/>
            <a:ext cx="2164080" cy="5835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3200">
                <a:solidFill>
                  <a:schemeClr val="accent4"/>
                </a:solidFill>
                <a:effectLst/>
              </a:rPr>
              <a:t>记忆能力</a:t>
            </a:r>
            <a:endParaRPr lang="zh-CN" altLang="en-US" sz="3200">
              <a:solidFill>
                <a:schemeClr val="accent4"/>
              </a:solidFill>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GRU</a:t>
            </a:r>
            <a:endParaRPr lang="en-US" altLang="zh-TW" dirty="0"/>
          </a:p>
        </p:txBody>
      </p:sp>
      <p:sp>
        <p:nvSpPr>
          <p:cNvPr id="3" name="文本框 2"/>
          <p:cNvSpPr txBox="1"/>
          <p:nvPr/>
        </p:nvSpPr>
        <p:spPr>
          <a:xfrm>
            <a:off x="657860" y="2132330"/>
            <a:ext cx="5438140" cy="3046095"/>
          </a:xfrm>
          <a:prstGeom prst="rect">
            <a:avLst/>
          </a:prstGeom>
          <a:noFill/>
        </p:spPr>
        <p:txBody>
          <a:bodyPr wrap="square" rtlCol="0">
            <a:spAutoFit/>
          </a:bodyPr>
          <a:p>
            <a:pPr indent="0">
              <a:buFont typeface="Wingdings" panose="05000000000000000000" charset="0"/>
              <a:buNone/>
            </a:pPr>
            <a:r>
              <a:rPr lang="zh-CN" altLang="en-US" sz="2400"/>
              <a:t>在GRU模型中只有两个门：</a:t>
            </a:r>
            <a:endParaRPr lang="zh-CN" altLang="en-US" sz="2400"/>
          </a:p>
          <a:p>
            <a:pPr marL="342900" indent="-342900">
              <a:buFont typeface="Wingdings" panose="05000000000000000000" charset="0"/>
              <a:buChar char=""/>
            </a:pPr>
            <a:r>
              <a:rPr lang="zh-CN" altLang="en-US" sz="2400"/>
              <a:t>重置门（</a:t>
            </a:r>
            <a:r>
              <a:rPr lang="en-US" altLang="zh-CN" sz="2400"/>
              <a:t>r</a:t>
            </a:r>
            <a:r>
              <a:rPr lang="zh-CN" altLang="en-US" sz="2400"/>
              <a:t>）：控制前一状态有多少信息被写入到当前的候选状态 ℎ̃𝑡上的程度，重置门越小，前一状态的信息被写入的越少。</a:t>
            </a:r>
            <a:endParaRPr lang="zh-CN" altLang="en-US" sz="2400"/>
          </a:p>
          <a:p>
            <a:pPr marL="285750" indent="-285750">
              <a:buFont typeface="Wingdings" panose="05000000000000000000" charset="0"/>
              <a:buChar char=""/>
            </a:pPr>
            <a:r>
              <a:rPr lang="zh-CN" altLang="en-US" sz="2400">
                <a:sym typeface="+mn-ea"/>
              </a:rPr>
              <a:t>更新门（</a:t>
            </a:r>
            <a:r>
              <a:rPr lang="en-US" altLang="zh-CN" sz="2400">
                <a:sym typeface="+mn-ea"/>
              </a:rPr>
              <a:t>z</a:t>
            </a:r>
            <a:r>
              <a:rPr lang="zh-CN" altLang="en-US" sz="2400">
                <a:sym typeface="+mn-ea"/>
              </a:rPr>
              <a:t>）：控制前一时刻的状态信息与候选状态信息被带入到当前状态中的程度。</a:t>
            </a:r>
            <a:endParaRPr lang="zh-CN" altLang="en-US" sz="2400"/>
          </a:p>
        </p:txBody>
      </p:sp>
      <p:pic>
        <p:nvPicPr>
          <p:cNvPr id="4" name="图片 3" descr="截屏2020-07-08下午7.48.23"/>
          <p:cNvPicPr>
            <a:picLocks noChangeAspect="1"/>
          </p:cNvPicPr>
          <p:nvPr/>
        </p:nvPicPr>
        <p:blipFill>
          <a:blip r:embed="rId1"/>
          <a:stretch>
            <a:fillRect/>
          </a:stretch>
        </p:blipFill>
        <p:spPr>
          <a:xfrm>
            <a:off x="6377305" y="1456690"/>
            <a:ext cx="5413375" cy="394398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      GRU</a:t>
            </a:r>
            <a:endParaRPr lang="en-US" altLang="zh-TW" dirty="0"/>
          </a:p>
        </p:txBody>
      </p:sp>
      <p:pic>
        <p:nvPicPr>
          <p:cNvPr id="6" name="图片 5" descr="截屏2020-07-08下午7.53.45"/>
          <p:cNvPicPr>
            <a:picLocks noChangeAspect="1"/>
          </p:cNvPicPr>
          <p:nvPr/>
        </p:nvPicPr>
        <p:blipFill>
          <a:blip r:embed="rId1"/>
          <a:stretch>
            <a:fillRect/>
          </a:stretch>
        </p:blipFill>
        <p:spPr>
          <a:xfrm>
            <a:off x="1413510" y="1691005"/>
            <a:ext cx="9941560" cy="3528060"/>
          </a:xfrm>
          <a:prstGeom prst="rect">
            <a:avLst/>
          </a:prstGeom>
        </p:spPr>
      </p:pic>
      <p:sp>
        <p:nvSpPr>
          <p:cNvPr id="5" name="矩形 4"/>
          <p:cNvSpPr/>
          <p:nvPr/>
        </p:nvSpPr>
        <p:spPr>
          <a:xfrm>
            <a:off x="9097010" y="4780915"/>
            <a:ext cx="2641600" cy="4533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94" y="2616201"/>
            <a:ext cx="10516784" cy="1325563"/>
          </a:xfrm>
        </p:spPr>
        <p:txBody>
          <a:bodyPr>
            <a:normAutofit/>
          </a:bodyPr>
          <a:lstStyle/>
          <a:p>
            <a:pPr algn="ctr"/>
            <a:r>
              <a:rPr lang="zh-CN" altLang="en-US" dirty="0"/>
              <a:t>休息</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sp>
        <p:nvSpPr>
          <p:cNvPr id="3" name="文本框 2"/>
          <p:cNvSpPr txBox="1"/>
          <p:nvPr/>
        </p:nvSpPr>
        <p:spPr>
          <a:xfrm>
            <a:off x="1602105" y="1470025"/>
            <a:ext cx="8989060" cy="1198880"/>
          </a:xfrm>
          <a:prstGeom prst="rect">
            <a:avLst/>
          </a:prstGeom>
          <a:noFill/>
        </p:spPr>
        <p:txBody>
          <a:bodyPr wrap="square" rtlCol="0" anchor="t">
            <a:spAutoFit/>
          </a:bodyPr>
          <a:p>
            <a:endParaRPr lang="zh-CN" altLang="en-US"/>
          </a:p>
          <a:p>
            <a:endParaRPr lang="zh-CN" altLang="en-US"/>
          </a:p>
          <a:p>
            <a:r>
              <a:rPr lang="zh-CN" altLang="en-US"/>
              <a:t>https://colab.research.google.com/drive/1Zfvt9Vfs3PrJwSDF8jMvomz7CzU36RXk</a:t>
            </a:r>
            <a:endParaRPr lang="zh-CN" altLang="en-US"/>
          </a:p>
          <a:p>
            <a:endParaRPr lang="zh-CN" altLang="en-US"/>
          </a:p>
        </p:txBody>
      </p:sp>
      <p:pic>
        <p:nvPicPr>
          <p:cNvPr id="4" name="图片 3"/>
          <p:cNvPicPr>
            <a:picLocks noChangeAspect="1"/>
          </p:cNvPicPr>
          <p:nvPr/>
        </p:nvPicPr>
        <p:blipFill>
          <a:blip r:embed="rId1"/>
          <a:stretch>
            <a:fillRect/>
          </a:stretch>
        </p:blipFill>
        <p:spPr>
          <a:xfrm>
            <a:off x="3932555" y="2668905"/>
            <a:ext cx="4328160" cy="26327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sp>
        <p:nvSpPr>
          <p:cNvPr id="6" name="文本框 5"/>
          <p:cNvSpPr txBox="1"/>
          <p:nvPr/>
        </p:nvSpPr>
        <p:spPr>
          <a:xfrm>
            <a:off x="2757805" y="5937250"/>
            <a:ext cx="1531620" cy="368300"/>
          </a:xfrm>
          <a:prstGeom prst="rect">
            <a:avLst/>
          </a:prstGeom>
          <a:noFill/>
        </p:spPr>
        <p:txBody>
          <a:bodyPr wrap="square" rtlCol="0">
            <a:spAutoFit/>
          </a:bodyPr>
          <a:p>
            <a:r>
              <a:rPr lang="zh-CN" altLang="en-US"/>
              <a:t>图片</a:t>
            </a:r>
            <a:r>
              <a:rPr lang="en-US" altLang="zh-CN"/>
              <a:t>28*28</a:t>
            </a:r>
            <a:endParaRPr lang="en-US" altLang="zh-CN"/>
          </a:p>
        </p:txBody>
      </p:sp>
      <p:sp>
        <p:nvSpPr>
          <p:cNvPr id="8" name="文本框 7"/>
          <p:cNvSpPr txBox="1"/>
          <p:nvPr/>
        </p:nvSpPr>
        <p:spPr>
          <a:xfrm>
            <a:off x="4636135" y="5937250"/>
            <a:ext cx="2312035" cy="368300"/>
          </a:xfrm>
          <a:prstGeom prst="rect">
            <a:avLst/>
          </a:prstGeom>
          <a:noFill/>
        </p:spPr>
        <p:txBody>
          <a:bodyPr wrap="square" rtlCol="0">
            <a:spAutoFit/>
          </a:bodyPr>
          <a:p>
            <a:r>
              <a:rPr lang="zh-CN" altLang="en-US"/>
              <a:t>序列元素</a:t>
            </a:r>
            <a:r>
              <a:rPr lang="en-US" altLang="zh-CN"/>
              <a:t>1*28</a:t>
            </a:r>
            <a:endParaRPr lang="en-US" altLang="zh-CN"/>
          </a:p>
        </p:txBody>
      </p:sp>
      <p:grpSp>
        <p:nvGrpSpPr>
          <p:cNvPr id="18" name="组合 17"/>
          <p:cNvGrpSpPr/>
          <p:nvPr/>
        </p:nvGrpSpPr>
        <p:grpSpPr>
          <a:xfrm>
            <a:off x="2757805" y="1422400"/>
            <a:ext cx="9613900" cy="4514850"/>
            <a:chOff x="836" y="2043"/>
            <a:chExt cx="15140" cy="7110"/>
          </a:xfrm>
        </p:grpSpPr>
        <p:sp>
          <p:nvSpPr>
            <p:cNvPr id="5" name="矩形 4"/>
            <p:cNvSpPr/>
            <p:nvPr/>
          </p:nvSpPr>
          <p:spPr>
            <a:xfrm>
              <a:off x="836" y="7283"/>
              <a:ext cx="2044" cy="18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 name="矩形 6"/>
            <p:cNvSpPr/>
            <p:nvPr/>
          </p:nvSpPr>
          <p:spPr>
            <a:xfrm>
              <a:off x="4701" y="7307"/>
              <a:ext cx="369" cy="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矩形 8"/>
            <p:cNvSpPr/>
            <p:nvPr/>
          </p:nvSpPr>
          <p:spPr>
            <a:xfrm>
              <a:off x="7349" y="7283"/>
              <a:ext cx="369" cy="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矩形 9"/>
            <p:cNvSpPr/>
            <p:nvPr/>
          </p:nvSpPr>
          <p:spPr>
            <a:xfrm>
              <a:off x="9997" y="7283"/>
              <a:ext cx="369" cy="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矩形 10"/>
            <p:cNvSpPr/>
            <p:nvPr/>
          </p:nvSpPr>
          <p:spPr>
            <a:xfrm>
              <a:off x="12384" y="7283"/>
              <a:ext cx="369" cy="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14154" y="7652"/>
              <a:ext cx="1822" cy="580"/>
            </a:xfrm>
            <a:prstGeom prst="rect">
              <a:avLst/>
            </a:prstGeom>
            <a:noFill/>
          </p:spPr>
          <p:txBody>
            <a:bodyPr wrap="square" rtlCol="0">
              <a:spAutoFit/>
            </a:bodyPr>
            <a:p>
              <a:r>
                <a:rPr lang="en-US" altLang="zh-CN"/>
                <a:t>...</a:t>
              </a:r>
              <a:endParaRPr lang="en-US" altLang="zh-CN"/>
            </a:p>
          </p:txBody>
        </p:sp>
        <p:sp>
          <p:nvSpPr>
            <p:cNvPr id="13" name="矩形 12"/>
            <p:cNvSpPr/>
            <p:nvPr/>
          </p:nvSpPr>
          <p:spPr>
            <a:xfrm>
              <a:off x="836" y="2043"/>
              <a:ext cx="2044" cy="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4701" y="2043"/>
              <a:ext cx="4973" cy="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027" y="3787"/>
              <a:ext cx="1673" cy="1452"/>
            </a:xfrm>
            <a:prstGeom prst="rect">
              <a:avLst/>
            </a:prstGeom>
            <a:noFill/>
          </p:spPr>
          <p:txBody>
            <a:bodyPr wrap="square" rtlCol="0">
              <a:spAutoFit/>
            </a:bodyPr>
            <a:p>
              <a:r>
                <a:rPr lang="en-US" altLang="zh-CN"/>
                <a:t>x2h</a:t>
              </a:r>
              <a:endParaRPr lang="en-US" altLang="zh-CN"/>
            </a:p>
            <a:p>
              <a:endParaRPr lang="en-US" altLang="zh-CN"/>
            </a:p>
            <a:p>
              <a:r>
                <a:rPr lang="en-US" altLang="zh-CN"/>
                <a:t>28*128</a:t>
              </a:r>
              <a:endParaRPr lang="en-US" altLang="zh-CN"/>
            </a:p>
          </p:txBody>
        </p:sp>
        <p:sp>
          <p:nvSpPr>
            <p:cNvPr id="17" name="文本框 16"/>
            <p:cNvSpPr txBox="1"/>
            <p:nvPr/>
          </p:nvSpPr>
          <p:spPr>
            <a:xfrm>
              <a:off x="9997" y="3667"/>
              <a:ext cx="1673" cy="1452"/>
            </a:xfrm>
            <a:prstGeom prst="rect">
              <a:avLst/>
            </a:prstGeom>
            <a:noFill/>
          </p:spPr>
          <p:txBody>
            <a:bodyPr wrap="square" rtlCol="0">
              <a:spAutoFit/>
            </a:bodyPr>
            <a:p>
              <a:r>
                <a:rPr lang="en-US" altLang="zh-CN"/>
                <a:t>h2h</a:t>
              </a:r>
              <a:endParaRPr lang="en-US" altLang="zh-CN"/>
            </a:p>
            <a:p>
              <a:endParaRPr lang="en-US" altLang="zh-CN"/>
            </a:p>
            <a:p>
              <a:r>
                <a:rPr lang="en-US" altLang="zh-CN"/>
                <a:t>128*128</a:t>
              </a:r>
              <a:endParaRPr lang="en-US" altLang="zh-CN"/>
            </a:p>
          </p:txBody>
        </p:sp>
      </p:grpSp>
      <p:sp>
        <p:nvSpPr>
          <p:cNvPr id="19" name="文本框 18"/>
          <p:cNvSpPr txBox="1"/>
          <p:nvPr/>
        </p:nvSpPr>
        <p:spPr>
          <a:xfrm>
            <a:off x="1015365" y="5159375"/>
            <a:ext cx="1141095" cy="368300"/>
          </a:xfrm>
          <a:prstGeom prst="rect">
            <a:avLst/>
          </a:prstGeom>
          <a:noFill/>
        </p:spPr>
        <p:txBody>
          <a:bodyPr wrap="square" rtlCol="0">
            <a:spAutoFit/>
          </a:bodyPr>
          <a:p>
            <a:r>
              <a:rPr lang="zh-CN" altLang="en-US"/>
              <a:t>输入</a:t>
            </a:r>
            <a:endParaRPr lang="zh-CN" altLang="en-US"/>
          </a:p>
        </p:txBody>
      </p:sp>
      <p:sp>
        <p:nvSpPr>
          <p:cNvPr id="20" name="文本框 19"/>
          <p:cNvSpPr txBox="1"/>
          <p:nvPr/>
        </p:nvSpPr>
        <p:spPr>
          <a:xfrm>
            <a:off x="1015365" y="2453640"/>
            <a:ext cx="1141095" cy="368300"/>
          </a:xfrm>
          <a:prstGeom prst="rect">
            <a:avLst/>
          </a:prstGeom>
          <a:noFill/>
        </p:spPr>
        <p:txBody>
          <a:bodyPr wrap="square" rtlCol="0">
            <a:spAutoFit/>
          </a:bodyPr>
          <a:p>
            <a:r>
              <a:rPr lang="zh-CN" altLang="en-US"/>
              <a:t>参数矩阵</a:t>
            </a:r>
            <a:endParaRPr lang="zh-CN" altLang="en-US"/>
          </a:p>
        </p:txBody>
      </p:sp>
      <p:sp>
        <p:nvSpPr>
          <p:cNvPr id="21" name="文本框 20"/>
          <p:cNvSpPr txBox="1"/>
          <p:nvPr/>
        </p:nvSpPr>
        <p:spPr>
          <a:xfrm>
            <a:off x="4220210" y="1466215"/>
            <a:ext cx="687705" cy="368300"/>
          </a:xfrm>
          <a:prstGeom prst="rect">
            <a:avLst/>
          </a:prstGeom>
          <a:noFill/>
        </p:spPr>
        <p:txBody>
          <a:bodyPr wrap="square" rtlCol="0">
            <a:spAutoFit/>
          </a:bodyPr>
          <a:p>
            <a:r>
              <a:rPr lang="en-US" altLang="zh-CN">
                <a:solidFill>
                  <a:srgbClr val="C00000"/>
                </a:solidFill>
              </a:rPr>
              <a:t>X 4</a:t>
            </a:r>
            <a:endParaRPr lang="en-US" altLang="zh-CN">
              <a:solidFill>
                <a:srgbClr val="C00000"/>
              </a:solidFill>
            </a:endParaRPr>
          </a:p>
        </p:txBody>
      </p:sp>
      <p:sp>
        <p:nvSpPr>
          <p:cNvPr id="22" name="文本框 21"/>
          <p:cNvSpPr txBox="1"/>
          <p:nvPr/>
        </p:nvSpPr>
        <p:spPr>
          <a:xfrm>
            <a:off x="8575040" y="1466215"/>
            <a:ext cx="687705" cy="368300"/>
          </a:xfrm>
          <a:prstGeom prst="rect">
            <a:avLst/>
          </a:prstGeom>
          <a:noFill/>
        </p:spPr>
        <p:txBody>
          <a:bodyPr wrap="square" rtlCol="0">
            <a:spAutoFit/>
          </a:bodyPr>
          <a:p>
            <a:r>
              <a:rPr lang="en-US" altLang="zh-CN">
                <a:solidFill>
                  <a:srgbClr val="C00000"/>
                </a:solidFill>
              </a:rPr>
              <a:t>X 4</a:t>
            </a:r>
            <a:endParaRPr lang="en-US" altLang="zh-CN">
              <a:solidFill>
                <a:srgbClr val="C00000"/>
              </a:solidFill>
            </a:endParaRPr>
          </a:p>
        </p:txBody>
      </p:sp>
      <p:sp>
        <p:nvSpPr>
          <p:cNvPr id="3" name="矩形 2"/>
          <p:cNvSpPr/>
          <p:nvPr/>
        </p:nvSpPr>
        <p:spPr>
          <a:xfrm>
            <a:off x="10582275" y="1422400"/>
            <a:ext cx="297180" cy="298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 name="文本框 3"/>
          <p:cNvSpPr txBox="1"/>
          <p:nvPr/>
        </p:nvSpPr>
        <p:spPr>
          <a:xfrm>
            <a:off x="9676765" y="2283460"/>
            <a:ext cx="1062355" cy="922020"/>
          </a:xfrm>
          <a:prstGeom prst="rect">
            <a:avLst/>
          </a:prstGeom>
          <a:noFill/>
        </p:spPr>
        <p:txBody>
          <a:bodyPr wrap="square" rtlCol="0">
            <a:spAutoFit/>
          </a:bodyPr>
          <a:p>
            <a:r>
              <a:rPr lang="en-US" altLang="zh-CN"/>
              <a:t>init cx</a:t>
            </a:r>
            <a:endParaRPr lang="en-US" altLang="zh-CN"/>
          </a:p>
          <a:p>
            <a:endParaRPr lang="en-US" altLang="zh-CN"/>
          </a:p>
          <a:p>
            <a:r>
              <a:rPr lang="en-US" altLang="zh-CN"/>
              <a:t>1*128</a:t>
            </a:r>
            <a:endParaRPr lang="en-US" altLang="zh-CN"/>
          </a:p>
        </p:txBody>
      </p:sp>
      <p:sp>
        <p:nvSpPr>
          <p:cNvPr id="16" name="矩形 15"/>
          <p:cNvSpPr/>
          <p:nvPr/>
        </p:nvSpPr>
        <p:spPr>
          <a:xfrm>
            <a:off x="11644630" y="1422400"/>
            <a:ext cx="297180" cy="298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文本框 22"/>
          <p:cNvSpPr txBox="1"/>
          <p:nvPr/>
        </p:nvSpPr>
        <p:spPr>
          <a:xfrm>
            <a:off x="10879455" y="2283460"/>
            <a:ext cx="1062355" cy="922020"/>
          </a:xfrm>
          <a:prstGeom prst="rect">
            <a:avLst/>
          </a:prstGeom>
          <a:noFill/>
        </p:spPr>
        <p:txBody>
          <a:bodyPr wrap="square" rtlCol="0">
            <a:spAutoFit/>
          </a:bodyPr>
          <a:p>
            <a:r>
              <a:rPr lang="en-US" altLang="zh-CN"/>
              <a:t>init hx</a:t>
            </a:r>
            <a:endParaRPr lang="en-US" altLang="zh-CN"/>
          </a:p>
          <a:p>
            <a:endParaRPr lang="en-US" altLang="zh-CN"/>
          </a:p>
          <a:p>
            <a:r>
              <a:rPr lang="en-US" altLang="zh-CN"/>
              <a:t>1*128</a:t>
            </a:r>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grpSp>
        <p:nvGrpSpPr>
          <p:cNvPr id="24" name="组合 23"/>
          <p:cNvGrpSpPr/>
          <p:nvPr/>
        </p:nvGrpSpPr>
        <p:grpSpPr>
          <a:xfrm>
            <a:off x="14605" y="1585595"/>
            <a:ext cx="11557556" cy="1774825"/>
            <a:chOff x="15" y="4432"/>
            <a:chExt cx="18201" cy="2795"/>
          </a:xfrm>
        </p:grpSpPr>
        <p:sp>
          <p:nvSpPr>
            <p:cNvPr id="8" name="文本框 7"/>
            <p:cNvSpPr txBox="1"/>
            <p:nvPr/>
          </p:nvSpPr>
          <p:spPr>
            <a:xfrm>
              <a:off x="15" y="6647"/>
              <a:ext cx="3641" cy="580"/>
            </a:xfrm>
            <a:prstGeom prst="rect">
              <a:avLst/>
            </a:prstGeom>
            <a:noFill/>
          </p:spPr>
          <p:txBody>
            <a:bodyPr wrap="square" rtlCol="0">
              <a:spAutoFit/>
            </a:bodyPr>
            <a:p>
              <a:r>
                <a:rPr lang="zh-CN" altLang="en-US"/>
                <a:t>序列元素</a:t>
              </a:r>
              <a:r>
                <a:rPr lang="en-US" altLang="zh-CN"/>
                <a:t>:1*28</a:t>
              </a:r>
              <a:endParaRPr lang="en-US" altLang="zh-CN"/>
            </a:p>
          </p:txBody>
        </p:sp>
        <p:sp>
          <p:nvSpPr>
            <p:cNvPr id="7" name="矩形 6"/>
            <p:cNvSpPr/>
            <p:nvPr/>
          </p:nvSpPr>
          <p:spPr>
            <a:xfrm>
              <a:off x="739" y="4432"/>
              <a:ext cx="309" cy="17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5" name="文本框 14"/>
            <p:cNvSpPr txBox="1"/>
            <p:nvPr/>
          </p:nvSpPr>
          <p:spPr>
            <a:xfrm>
              <a:off x="9014" y="6647"/>
              <a:ext cx="2876" cy="580"/>
            </a:xfrm>
            <a:prstGeom prst="rect">
              <a:avLst/>
            </a:prstGeom>
            <a:noFill/>
          </p:spPr>
          <p:txBody>
            <a:bodyPr wrap="square" rtlCol="0">
              <a:spAutoFit/>
            </a:bodyPr>
            <a:p>
              <a:r>
                <a:rPr lang="en-US" altLang="zh-CN"/>
                <a:t>x2h: 28* 4*128</a:t>
              </a:r>
              <a:endParaRPr lang="en-US" altLang="zh-CN"/>
            </a:p>
          </p:txBody>
        </p:sp>
        <p:grpSp>
          <p:nvGrpSpPr>
            <p:cNvPr id="23" name="组合 22"/>
            <p:cNvGrpSpPr/>
            <p:nvPr/>
          </p:nvGrpSpPr>
          <p:grpSpPr>
            <a:xfrm>
              <a:off x="2337" y="4432"/>
              <a:ext cx="15879" cy="1758"/>
              <a:chOff x="3346" y="4477"/>
              <a:chExt cx="18120" cy="1711"/>
            </a:xfrm>
          </p:grpSpPr>
          <p:sp>
            <p:nvSpPr>
              <p:cNvPr id="13" name="矩形 12"/>
              <p:cNvSpPr/>
              <p:nvPr/>
            </p:nvSpPr>
            <p:spPr>
              <a:xfrm rot="5400000">
                <a:off x="4755" y="3067"/>
                <a:ext cx="1711"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rot="5400000">
                <a:off x="9285" y="3067"/>
                <a:ext cx="1711"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rot="5400000">
                <a:off x="13815" y="3067"/>
                <a:ext cx="1711"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5400000">
                <a:off x="18345" y="3067"/>
                <a:ext cx="1711"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cxnSp>
        <p:nvCxnSpPr>
          <p:cNvPr id="25" name="直接箭头连接符 24"/>
          <p:cNvCxnSpPr/>
          <p:nvPr/>
        </p:nvCxnSpPr>
        <p:spPr>
          <a:xfrm>
            <a:off x="3782695" y="3436620"/>
            <a:ext cx="0" cy="734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88440" y="4391025"/>
            <a:ext cx="10083800" cy="291465"/>
            <a:chOff x="2344" y="6896"/>
            <a:chExt cx="15880" cy="478"/>
          </a:xfrm>
        </p:grpSpPr>
        <p:sp>
          <p:nvSpPr>
            <p:cNvPr id="26" name="矩形 25"/>
            <p:cNvSpPr/>
            <p:nvPr/>
          </p:nvSpPr>
          <p:spPr>
            <a:xfrm rot="5400000">
              <a:off x="409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7" name="矩形 26"/>
            <p:cNvSpPr/>
            <p:nvPr/>
          </p:nvSpPr>
          <p:spPr>
            <a:xfrm rot="5400000">
              <a:off x="806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矩形 27"/>
            <p:cNvSpPr/>
            <p:nvPr/>
          </p:nvSpPr>
          <p:spPr>
            <a:xfrm rot="5400000">
              <a:off x="1203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9" name="矩形 28"/>
            <p:cNvSpPr/>
            <p:nvPr/>
          </p:nvSpPr>
          <p:spPr>
            <a:xfrm rot="5400000">
              <a:off x="1600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30" name="文本框 29"/>
          <p:cNvSpPr txBox="1"/>
          <p:nvPr/>
        </p:nvSpPr>
        <p:spPr>
          <a:xfrm>
            <a:off x="5728970" y="4901565"/>
            <a:ext cx="1826260" cy="368300"/>
          </a:xfrm>
          <a:prstGeom prst="rect">
            <a:avLst/>
          </a:prstGeom>
          <a:noFill/>
        </p:spPr>
        <p:txBody>
          <a:bodyPr wrap="square" rtlCol="0">
            <a:spAutoFit/>
          </a:bodyPr>
          <a:p>
            <a:r>
              <a:rPr lang="en-US" altLang="zh-CN"/>
              <a:t>1* 4*128</a:t>
            </a:r>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grpSp>
        <p:nvGrpSpPr>
          <p:cNvPr id="24" name="组合 23"/>
          <p:cNvGrpSpPr/>
          <p:nvPr/>
        </p:nvGrpSpPr>
        <p:grpSpPr>
          <a:xfrm>
            <a:off x="-11430" y="1584291"/>
            <a:ext cx="11603355" cy="2794669"/>
            <a:chOff x="-58" y="4430"/>
            <a:chExt cx="18273" cy="4401"/>
          </a:xfrm>
        </p:grpSpPr>
        <p:sp>
          <p:nvSpPr>
            <p:cNvPr id="8" name="文本框 7"/>
            <p:cNvSpPr txBox="1"/>
            <p:nvPr/>
          </p:nvSpPr>
          <p:spPr>
            <a:xfrm>
              <a:off x="-58" y="8251"/>
              <a:ext cx="3641" cy="580"/>
            </a:xfrm>
            <a:prstGeom prst="rect">
              <a:avLst/>
            </a:prstGeom>
            <a:noFill/>
          </p:spPr>
          <p:txBody>
            <a:bodyPr wrap="square" rtlCol="0">
              <a:spAutoFit/>
            </a:bodyPr>
            <a:p>
              <a:r>
                <a:rPr lang="en-US" altLang="zh-CN"/>
                <a:t>hx:1*128</a:t>
              </a:r>
              <a:endParaRPr lang="en-US" altLang="zh-CN"/>
            </a:p>
          </p:txBody>
        </p:sp>
        <p:sp>
          <p:nvSpPr>
            <p:cNvPr id="7" name="矩形 6"/>
            <p:cNvSpPr/>
            <p:nvPr/>
          </p:nvSpPr>
          <p:spPr>
            <a:xfrm>
              <a:off x="801" y="4431"/>
              <a:ext cx="309" cy="3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p:nvSpPr>
          <p:spPr>
            <a:xfrm>
              <a:off x="8547" y="8251"/>
              <a:ext cx="2876" cy="580"/>
            </a:xfrm>
            <a:prstGeom prst="rect">
              <a:avLst/>
            </a:prstGeom>
            <a:noFill/>
          </p:spPr>
          <p:txBody>
            <a:bodyPr wrap="square" rtlCol="0">
              <a:spAutoFit/>
            </a:bodyPr>
            <a:p>
              <a:r>
                <a:rPr lang="en-US" altLang="zh-CN"/>
                <a:t>h2h: 128* 4*128</a:t>
              </a:r>
              <a:endParaRPr lang="en-US" altLang="zh-CN"/>
            </a:p>
          </p:txBody>
        </p:sp>
        <p:grpSp>
          <p:nvGrpSpPr>
            <p:cNvPr id="23" name="组合 22"/>
            <p:cNvGrpSpPr/>
            <p:nvPr/>
          </p:nvGrpSpPr>
          <p:grpSpPr>
            <a:xfrm>
              <a:off x="2336" y="4430"/>
              <a:ext cx="15879" cy="3681"/>
              <a:chOff x="3345" y="4475"/>
              <a:chExt cx="18120" cy="3583"/>
            </a:xfrm>
          </p:grpSpPr>
          <p:sp>
            <p:nvSpPr>
              <p:cNvPr id="13" name="矩形 12"/>
              <p:cNvSpPr/>
              <p:nvPr/>
            </p:nvSpPr>
            <p:spPr>
              <a:xfrm rot="5400000">
                <a:off x="3820" y="4000"/>
                <a:ext cx="3580"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rot="5400000">
                <a:off x="8351" y="4001"/>
                <a:ext cx="3580"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rot="5400000">
                <a:off x="12880" y="4001"/>
                <a:ext cx="3581"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5400000">
                <a:off x="17409" y="4002"/>
                <a:ext cx="3582" cy="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cxnSp>
        <p:nvCxnSpPr>
          <p:cNvPr id="25" name="直接箭头连接符 24"/>
          <p:cNvCxnSpPr/>
          <p:nvPr/>
        </p:nvCxnSpPr>
        <p:spPr>
          <a:xfrm>
            <a:off x="4813935" y="4115435"/>
            <a:ext cx="0" cy="734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508760" y="5201920"/>
            <a:ext cx="10083165" cy="303530"/>
            <a:chOff x="2376" y="7160"/>
            <a:chExt cx="15879" cy="478"/>
          </a:xfrm>
        </p:grpSpPr>
        <p:sp>
          <p:nvSpPr>
            <p:cNvPr id="26" name="矩形 25"/>
            <p:cNvSpPr/>
            <p:nvPr/>
          </p:nvSpPr>
          <p:spPr>
            <a:xfrm rot="5400000">
              <a:off x="412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7" name="矩形 26"/>
            <p:cNvSpPr/>
            <p:nvPr/>
          </p:nvSpPr>
          <p:spPr>
            <a:xfrm rot="5400000">
              <a:off x="809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8" name="矩形 27"/>
            <p:cNvSpPr/>
            <p:nvPr/>
          </p:nvSpPr>
          <p:spPr>
            <a:xfrm rot="5400000">
              <a:off x="1206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矩形 28"/>
            <p:cNvSpPr/>
            <p:nvPr/>
          </p:nvSpPr>
          <p:spPr>
            <a:xfrm rot="5400000">
              <a:off x="16031"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sp>
        <p:nvSpPr>
          <p:cNvPr id="30" name="文本框 29"/>
          <p:cNvSpPr txBox="1"/>
          <p:nvPr/>
        </p:nvSpPr>
        <p:spPr>
          <a:xfrm>
            <a:off x="5713095" y="5908040"/>
            <a:ext cx="1826260" cy="368300"/>
          </a:xfrm>
          <a:prstGeom prst="rect">
            <a:avLst/>
          </a:prstGeom>
          <a:noFill/>
        </p:spPr>
        <p:txBody>
          <a:bodyPr wrap="square" rtlCol="0">
            <a:spAutoFit/>
          </a:bodyPr>
          <a:p>
            <a:r>
              <a:rPr lang="en-US" altLang="zh-CN"/>
              <a:t>1* 4*128</a:t>
            </a:r>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grpSp>
        <p:nvGrpSpPr>
          <p:cNvPr id="5" name="组合 4"/>
          <p:cNvGrpSpPr/>
          <p:nvPr/>
        </p:nvGrpSpPr>
        <p:grpSpPr>
          <a:xfrm>
            <a:off x="1316990" y="2497455"/>
            <a:ext cx="10083165" cy="303530"/>
            <a:chOff x="2376" y="7160"/>
            <a:chExt cx="15879" cy="478"/>
          </a:xfrm>
        </p:grpSpPr>
        <p:sp>
          <p:nvSpPr>
            <p:cNvPr id="26" name="矩形 25"/>
            <p:cNvSpPr/>
            <p:nvPr/>
          </p:nvSpPr>
          <p:spPr>
            <a:xfrm rot="5400000">
              <a:off x="412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7" name="矩形 26"/>
            <p:cNvSpPr/>
            <p:nvPr/>
          </p:nvSpPr>
          <p:spPr>
            <a:xfrm rot="5400000">
              <a:off x="809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8" name="矩形 27"/>
            <p:cNvSpPr/>
            <p:nvPr/>
          </p:nvSpPr>
          <p:spPr>
            <a:xfrm rot="5400000">
              <a:off x="12062"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矩形 28"/>
            <p:cNvSpPr/>
            <p:nvPr/>
          </p:nvSpPr>
          <p:spPr>
            <a:xfrm rot="5400000">
              <a:off x="16031" y="5414"/>
              <a:ext cx="478" cy="39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sp>
        <p:nvSpPr>
          <p:cNvPr id="30" name="文本框 29"/>
          <p:cNvSpPr txBox="1"/>
          <p:nvPr/>
        </p:nvSpPr>
        <p:spPr>
          <a:xfrm>
            <a:off x="5916930" y="4808220"/>
            <a:ext cx="1826260" cy="368300"/>
          </a:xfrm>
          <a:prstGeom prst="rect">
            <a:avLst/>
          </a:prstGeom>
          <a:noFill/>
        </p:spPr>
        <p:txBody>
          <a:bodyPr wrap="square" rtlCol="0">
            <a:spAutoFit/>
          </a:bodyPr>
          <a:p>
            <a:r>
              <a:rPr lang="en-US" altLang="zh-CN"/>
              <a:t>1* 4*128</a:t>
            </a:r>
            <a:endParaRPr lang="en-US" altLang="zh-CN"/>
          </a:p>
        </p:txBody>
      </p:sp>
      <p:grpSp>
        <p:nvGrpSpPr>
          <p:cNvPr id="6" name="组合 5"/>
          <p:cNvGrpSpPr/>
          <p:nvPr/>
        </p:nvGrpSpPr>
        <p:grpSpPr>
          <a:xfrm>
            <a:off x="1316355" y="1733550"/>
            <a:ext cx="10083800" cy="291465"/>
            <a:chOff x="2344" y="6896"/>
            <a:chExt cx="15880" cy="478"/>
          </a:xfrm>
        </p:grpSpPr>
        <p:sp>
          <p:nvSpPr>
            <p:cNvPr id="9" name="矩形 8"/>
            <p:cNvSpPr/>
            <p:nvPr/>
          </p:nvSpPr>
          <p:spPr>
            <a:xfrm rot="5400000">
              <a:off x="409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矩形 9"/>
            <p:cNvSpPr/>
            <p:nvPr/>
          </p:nvSpPr>
          <p:spPr>
            <a:xfrm rot="5400000">
              <a:off x="806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矩形 10"/>
            <p:cNvSpPr/>
            <p:nvPr/>
          </p:nvSpPr>
          <p:spPr>
            <a:xfrm rot="5400000">
              <a:off x="1203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矩形 11"/>
            <p:cNvSpPr/>
            <p:nvPr/>
          </p:nvSpPr>
          <p:spPr>
            <a:xfrm rot="5400000">
              <a:off x="16000" y="5150"/>
              <a:ext cx="478" cy="3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14" name="文本框 13"/>
          <p:cNvSpPr txBox="1"/>
          <p:nvPr/>
        </p:nvSpPr>
        <p:spPr>
          <a:xfrm>
            <a:off x="6197600" y="2025015"/>
            <a:ext cx="1826260" cy="368300"/>
          </a:xfrm>
          <a:prstGeom prst="rect">
            <a:avLst/>
          </a:prstGeom>
          <a:noFill/>
        </p:spPr>
        <p:txBody>
          <a:bodyPr wrap="square" rtlCol="0">
            <a:spAutoFit/>
          </a:bodyPr>
          <a:p>
            <a:r>
              <a:rPr lang="en-US" altLang="zh-CN"/>
              <a:t>+</a:t>
            </a:r>
            <a:endParaRPr lang="en-US" altLang="zh-CN"/>
          </a:p>
        </p:txBody>
      </p:sp>
      <p:grpSp>
        <p:nvGrpSpPr>
          <p:cNvPr id="18" name="组合 17"/>
          <p:cNvGrpSpPr/>
          <p:nvPr/>
        </p:nvGrpSpPr>
        <p:grpSpPr>
          <a:xfrm>
            <a:off x="1316990" y="3986530"/>
            <a:ext cx="10083800" cy="291465"/>
            <a:chOff x="2344" y="6896"/>
            <a:chExt cx="15880" cy="478"/>
          </a:xfrm>
        </p:grpSpPr>
        <p:sp>
          <p:nvSpPr>
            <p:cNvPr id="19" name="矩形 18"/>
            <p:cNvSpPr/>
            <p:nvPr/>
          </p:nvSpPr>
          <p:spPr>
            <a:xfrm rot="5400000">
              <a:off x="409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0" name="矩形 19"/>
            <p:cNvSpPr/>
            <p:nvPr/>
          </p:nvSpPr>
          <p:spPr>
            <a:xfrm rot="5400000">
              <a:off x="806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1" name="矩形 20"/>
            <p:cNvSpPr/>
            <p:nvPr/>
          </p:nvSpPr>
          <p:spPr>
            <a:xfrm rot="5400000">
              <a:off x="1203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2" name="矩形 21"/>
            <p:cNvSpPr/>
            <p:nvPr/>
          </p:nvSpPr>
          <p:spPr>
            <a:xfrm rot="5400000">
              <a:off x="1600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grpSp>
      <p:cxnSp>
        <p:nvCxnSpPr>
          <p:cNvPr id="31" name="直接箭头连接符 30"/>
          <p:cNvCxnSpPr/>
          <p:nvPr/>
        </p:nvCxnSpPr>
        <p:spPr>
          <a:xfrm>
            <a:off x="6358890" y="3085465"/>
            <a:ext cx="0" cy="687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sp>
        <p:nvSpPr>
          <p:cNvPr id="30" name="文本框 29"/>
          <p:cNvSpPr txBox="1"/>
          <p:nvPr/>
        </p:nvSpPr>
        <p:spPr>
          <a:xfrm>
            <a:off x="4247515" y="2588260"/>
            <a:ext cx="1826260" cy="368300"/>
          </a:xfrm>
          <a:prstGeom prst="rect">
            <a:avLst/>
          </a:prstGeom>
          <a:noFill/>
        </p:spPr>
        <p:txBody>
          <a:bodyPr wrap="square" rtlCol="0">
            <a:spAutoFit/>
          </a:bodyPr>
          <a:p>
            <a:r>
              <a:rPr lang="en-US" altLang="zh-CN"/>
              <a:t>chunk</a:t>
            </a:r>
            <a:endParaRPr lang="en-US" altLang="zh-CN"/>
          </a:p>
        </p:txBody>
      </p:sp>
      <p:grpSp>
        <p:nvGrpSpPr>
          <p:cNvPr id="18" name="组合 17"/>
          <p:cNvGrpSpPr/>
          <p:nvPr/>
        </p:nvGrpSpPr>
        <p:grpSpPr>
          <a:xfrm>
            <a:off x="1379220" y="1985645"/>
            <a:ext cx="10083800" cy="291465"/>
            <a:chOff x="2344" y="6896"/>
            <a:chExt cx="15880" cy="478"/>
          </a:xfrm>
        </p:grpSpPr>
        <p:sp>
          <p:nvSpPr>
            <p:cNvPr id="19" name="矩形 18"/>
            <p:cNvSpPr/>
            <p:nvPr/>
          </p:nvSpPr>
          <p:spPr>
            <a:xfrm rot="5400000">
              <a:off x="409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0" name="矩形 19"/>
            <p:cNvSpPr/>
            <p:nvPr/>
          </p:nvSpPr>
          <p:spPr>
            <a:xfrm rot="5400000">
              <a:off x="806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1" name="矩形 20"/>
            <p:cNvSpPr/>
            <p:nvPr/>
          </p:nvSpPr>
          <p:spPr>
            <a:xfrm rot="5400000">
              <a:off x="1203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22" name="矩形 21"/>
            <p:cNvSpPr/>
            <p:nvPr/>
          </p:nvSpPr>
          <p:spPr>
            <a:xfrm rot="5400000">
              <a:off x="16000" y="5150"/>
              <a:ext cx="478"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grpSp>
      <p:cxnSp>
        <p:nvCxnSpPr>
          <p:cNvPr id="3" name="直接箭头连接符 2"/>
          <p:cNvCxnSpPr/>
          <p:nvPr/>
        </p:nvCxnSpPr>
        <p:spPr>
          <a:xfrm>
            <a:off x="3900170" y="2413000"/>
            <a:ext cx="0" cy="718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79220" y="3514725"/>
            <a:ext cx="2172335" cy="2030095"/>
          </a:xfrm>
          <a:prstGeom prst="rect">
            <a:avLst/>
          </a:prstGeom>
          <a:noFill/>
        </p:spPr>
        <p:txBody>
          <a:bodyPr wrap="square" rtlCol="0">
            <a:spAutoFit/>
          </a:bodyPr>
          <a:p>
            <a:r>
              <a:rPr lang="zh-CN" altLang="en-US"/>
              <a:t>ingate</a:t>
            </a:r>
            <a:endParaRPr lang="zh-CN" altLang="en-US"/>
          </a:p>
          <a:p>
            <a:endParaRPr lang="zh-CN" altLang="en-US"/>
          </a:p>
          <a:p>
            <a:r>
              <a:rPr lang="zh-CN" altLang="en-US"/>
              <a:t>forgetgate</a:t>
            </a:r>
            <a:endParaRPr lang="zh-CN" altLang="en-US"/>
          </a:p>
          <a:p>
            <a:endParaRPr lang="zh-CN" altLang="en-US"/>
          </a:p>
          <a:p>
            <a:r>
              <a:rPr lang="zh-CN" altLang="en-US"/>
              <a:t>cellgate</a:t>
            </a:r>
            <a:endParaRPr lang="zh-CN" altLang="en-US"/>
          </a:p>
          <a:p>
            <a:endParaRPr lang="zh-CN" altLang="en-US"/>
          </a:p>
          <a:p>
            <a:r>
              <a:rPr lang="zh-CN" altLang="en-US"/>
              <a:t>outgate </a:t>
            </a:r>
            <a:endParaRPr lang="zh-CN" altLang="en-US"/>
          </a:p>
        </p:txBody>
      </p:sp>
      <p:grpSp>
        <p:nvGrpSpPr>
          <p:cNvPr id="33" name="组合 32"/>
          <p:cNvGrpSpPr/>
          <p:nvPr/>
        </p:nvGrpSpPr>
        <p:grpSpPr>
          <a:xfrm>
            <a:off x="3131820" y="3515360"/>
            <a:ext cx="2520950" cy="2029460"/>
            <a:chOff x="4932" y="5536"/>
            <a:chExt cx="3970" cy="3196"/>
          </a:xfrm>
        </p:grpSpPr>
        <p:sp>
          <p:nvSpPr>
            <p:cNvPr id="7" name="矩形 6"/>
            <p:cNvSpPr/>
            <p:nvPr/>
          </p:nvSpPr>
          <p:spPr>
            <a:xfrm rot="5400000">
              <a:off x="6688" y="3780"/>
              <a:ext cx="459"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8" name="矩形 7"/>
            <p:cNvSpPr/>
            <p:nvPr/>
          </p:nvSpPr>
          <p:spPr>
            <a:xfrm rot="5400000">
              <a:off x="6688" y="4743"/>
              <a:ext cx="459"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13" name="矩形 12"/>
            <p:cNvSpPr/>
            <p:nvPr/>
          </p:nvSpPr>
          <p:spPr>
            <a:xfrm rot="5400000">
              <a:off x="6688" y="5630"/>
              <a:ext cx="459"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15" name="矩形 14"/>
            <p:cNvSpPr/>
            <p:nvPr/>
          </p:nvSpPr>
          <p:spPr>
            <a:xfrm rot="5400000">
              <a:off x="6688" y="6518"/>
              <a:ext cx="459" cy="3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grpSp>
      <p:cxnSp>
        <p:nvCxnSpPr>
          <p:cNvPr id="16" name="直接箭头连接符 15"/>
          <p:cNvCxnSpPr/>
          <p:nvPr/>
        </p:nvCxnSpPr>
        <p:spPr>
          <a:xfrm>
            <a:off x="6361430" y="4514850"/>
            <a:ext cx="12661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361430" y="3905885"/>
            <a:ext cx="2423795" cy="368300"/>
          </a:xfrm>
          <a:prstGeom prst="rect">
            <a:avLst/>
          </a:prstGeom>
          <a:noFill/>
        </p:spPr>
        <p:txBody>
          <a:bodyPr wrap="square" rtlCol="0">
            <a:spAutoFit/>
          </a:bodyPr>
          <a:p>
            <a:r>
              <a:rPr lang="en-US" altLang="zh-CN"/>
              <a:t>sigmoid or tanh </a:t>
            </a:r>
            <a:endParaRPr lang="en-US" altLang="zh-CN"/>
          </a:p>
        </p:txBody>
      </p:sp>
      <p:grpSp>
        <p:nvGrpSpPr>
          <p:cNvPr id="34" name="组合 33"/>
          <p:cNvGrpSpPr/>
          <p:nvPr/>
        </p:nvGrpSpPr>
        <p:grpSpPr>
          <a:xfrm>
            <a:off x="8529320" y="3514725"/>
            <a:ext cx="2520950" cy="2029460"/>
            <a:chOff x="4932" y="5536"/>
            <a:chExt cx="3970" cy="3196"/>
          </a:xfrm>
        </p:grpSpPr>
        <p:sp>
          <p:nvSpPr>
            <p:cNvPr id="35" name="矩形 34"/>
            <p:cNvSpPr/>
            <p:nvPr/>
          </p:nvSpPr>
          <p:spPr>
            <a:xfrm rot="5400000">
              <a:off x="6688" y="3780"/>
              <a:ext cx="459" cy="3970"/>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36" name="矩形 35"/>
            <p:cNvSpPr/>
            <p:nvPr/>
          </p:nvSpPr>
          <p:spPr>
            <a:xfrm rot="5400000">
              <a:off x="6688" y="4743"/>
              <a:ext cx="459" cy="3970"/>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37" name="矩形 36"/>
            <p:cNvSpPr/>
            <p:nvPr/>
          </p:nvSpPr>
          <p:spPr>
            <a:xfrm rot="5400000">
              <a:off x="6688" y="5630"/>
              <a:ext cx="459" cy="3970"/>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38" name="矩形 37"/>
            <p:cNvSpPr/>
            <p:nvPr/>
          </p:nvSpPr>
          <p:spPr>
            <a:xfrm rot="5400000">
              <a:off x="6688" y="6518"/>
              <a:ext cx="459" cy="3970"/>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grpSp>
        <p:nvGrpSpPr>
          <p:cNvPr id="14" name="组合 13"/>
          <p:cNvGrpSpPr/>
          <p:nvPr/>
        </p:nvGrpSpPr>
        <p:grpSpPr>
          <a:xfrm>
            <a:off x="1031875" y="1584960"/>
            <a:ext cx="3648075" cy="2984500"/>
            <a:chOff x="1625" y="2496"/>
            <a:chExt cx="5745" cy="4700"/>
          </a:xfrm>
        </p:grpSpPr>
        <p:grpSp>
          <p:nvGrpSpPr>
            <p:cNvPr id="9" name="组合 8"/>
            <p:cNvGrpSpPr/>
            <p:nvPr/>
          </p:nvGrpSpPr>
          <p:grpSpPr>
            <a:xfrm>
              <a:off x="1625" y="2496"/>
              <a:ext cx="1884" cy="4700"/>
              <a:chOff x="15239" y="2240"/>
              <a:chExt cx="1884" cy="4700"/>
            </a:xfrm>
          </p:grpSpPr>
          <p:sp>
            <p:nvSpPr>
              <p:cNvPr id="5" name="矩形 4"/>
              <p:cNvSpPr/>
              <p:nvPr/>
            </p:nvSpPr>
            <p:spPr>
              <a:xfrm>
                <a:off x="16655" y="2240"/>
                <a:ext cx="468" cy="4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文本框 5"/>
              <p:cNvSpPr txBox="1"/>
              <p:nvPr/>
            </p:nvSpPr>
            <p:spPr>
              <a:xfrm>
                <a:off x="15239" y="3596"/>
                <a:ext cx="1673" cy="1452"/>
              </a:xfrm>
              <a:prstGeom prst="rect">
                <a:avLst/>
              </a:prstGeom>
              <a:noFill/>
            </p:spPr>
            <p:txBody>
              <a:bodyPr wrap="square" rtlCol="0">
                <a:spAutoFit/>
              </a:bodyPr>
              <a:p>
                <a:r>
                  <a:rPr lang="en-US" altLang="zh-CN"/>
                  <a:t>cx</a:t>
                </a:r>
                <a:endParaRPr lang="en-US" altLang="zh-CN"/>
              </a:p>
              <a:p>
                <a:endParaRPr lang="en-US" altLang="zh-CN"/>
              </a:p>
              <a:p>
                <a:r>
                  <a:rPr lang="en-US" altLang="zh-CN"/>
                  <a:t>1*128</a:t>
                </a:r>
                <a:endParaRPr lang="en-US" altLang="zh-CN"/>
              </a:p>
            </p:txBody>
          </p:sp>
        </p:grpSp>
        <p:sp>
          <p:nvSpPr>
            <p:cNvPr id="11" name="矩形 10"/>
            <p:cNvSpPr/>
            <p:nvPr/>
          </p:nvSpPr>
          <p:spPr>
            <a:xfrm>
              <a:off x="4693" y="2496"/>
              <a:ext cx="468" cy="4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文本框 11"/>
            <p:cNvSpPr txBox="1"/>
            <p:nvPr/>
          </p:nvSpPr>
          <p:spPr>
            <a:xfrm>
              <a:off x="5430" y="3852"/>
              <a:ext cx="1941" cy="580"/>
            </a:xfrm>
            <a:prstGeom prst="rect">
              <a:avLst/>
            </a:prstGeom>
            <a:noFill/>
          </p:spPr>
          <p:txBody>
            <a:bodyPr wrap="none" rtlCol="0" anchor="t">
              <a:spAutoFit/>
            </a:bodyPr>
            <a:p>
              <a:r>
                <a:rPr lang="zh-CN" altLang="en-US">
                  <a:sym typeface="+mn-ea"/>
                </a:rPr>
                <a:t>forgetgate</a:t>
              </a:r>
              <a:endParaRPr lang="zh-CN" altLang="en-US"/>
            </a:p>
          </p:txBody>
        </p:sp>
      </p:grpSp>
      <p:grpSp>
        <p:nvGrpSpPr>
          <p:cNvPr id="23" name="组合 22"/>
          <p:cNvGrpSpPr/>
          <p:nvPr/>
        </p:nvGrpSpPr>
        <p:grpSpPr>
          <a:xfrm>
            <a:off x="6176645" y="1584960"/>
            <a:ext cx="3394075" cy="2984500"/>
            <a:chOff x="1625" y="2496"/>
            <a:chExt cx="5345" cy="4700"/>
          </a:xfrm>
        </p:grpSpPr>
        <p:grpSp>
          <p:nvGrpSpPr>
            <p:cNvPr id="24" name="组合 23"/>
            <p:cNvGrpSpPr/>
            <p:nvPr/>
          </p:nvGrpSpPr>
          <p:grpSpPr>
            <a:xfrm>
              <a:off x="1625" y="2496"/>
              <a:ext cx="1884" cy="4700"/>
              <a:chOff x="15239" y="2240"/>
              <a:chExt cx="1884" cy="4700"/>
            </a:xfrm>
          </p:grpSpPr>
          <p:sp>
            <p:nvSpPr>
              <p:cNvPr id="25" name="矩形 24"/>
              <p:cNvSpPr/>
              <p:nvPr/>
            </p:nvSpPr>
            <p:spPr>
              <a:xfrm>
                <a:off x="16655" y="2240"/>
                <a:ext cx="468" cy="4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文本框 25"/>
              <p:cNvSpPr txBox="1"/>
              <p:nvPr/>
            </p:nvSpPr>
            <p:spPr>
              <a:xfrm>
                <a:off x="15239" y="3596"/>
                <a:ext cx="1673" cy="1452"/>
              </a:xfrm>
              <a:prstGeom prst="rect">
                <a:avLst/>
              </a:prstGeom>
              <a:noFill/>
            </p:spPr>
            <p:txBody>
              <a:bodyPr wrap="square" rtlCol="0">
                <a:spAutoFit/>
              </a:bodyPr>
              <a:p>
                <a:r>
                  <a:rPr lang="en-US" altLang="zh-CN"/>
                  <a:t>ingate</a:t>
                </a:r>
                <a:endParaRPr lang="en-US" altLang="zh-CN"/>
              </a:p>
              <a:p>
                <a:endParaRPr lang="en-US" altLang="zh-CN"/>
              </a:p>
              <a:p>
                <a:r>
                  <a:rPr lang="en-US" altLang="zh-CN"/>
                  <a:t>1*128</a:t>
                </a:r>
                <a:endParaRPr lang="en-US" altLang="zh-CN"/>
              </a:p>
            </p:txBody>
          </p:sp>
        </p:grpSp>
        <p:sp>
          <p:nvSpPr>
            <p:cNvPr id="27" name="矩形 26"/>
            <p:cNvSpPr/>
            <p:nvPr/>
          </p:nvSpPr>
          <p:spPr>
            <a:xfrm>
              <a:off x="4693" y="2496"/>
              <a:ext cx="468" cy="4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 name="文本框 27"/>
            <p:cNvSpPr txBox="1"/>
            <p:nvPr/>
          </p:nvSpPr>
          <p:spPr>
            <a:xfrm>
              <a:off x="5430" y="3852"/>
              <a:ext cx="1540" cy="580"/>
            </a:xfrm>
            <a:prstGeom prst="rect">
              <a:avLst/>
            </a:prstGeom>
            <a:noFill/>
          </p:spPr>
          <p:txBody>
            <a:bodyPr wrap="none" rtlCol="0" anchor="t">
              <a:spAutoFit/>
            </a:bodyPr>
            <a:p>
              <a:r>
                <a:rPr lang="en-US" altLang="zh-CN">
                  <a:sym typeface="+mn-ea"/>
                </a:rPr>
                <a:t>cell</a:t>
              </a:r>
              <a:r>
                <a:rPr lang="zh-CN" altLang="en-US">
                  <a:sym typeface="+mn-ea"/>
                </a:rPr>
                <a:t>gate</a:t>
              </a:r>
              <a:endParaRPr lang="zh-CN" altLang="en-US"/>
            </a:p>
          </p:txBody>
        </p:sp>
      </p:grpSp>
      <p:sp>
        <p:nvSpPr>
          <p:cNvPr id="29" name="文本框 28"/>
          <p:cNvSpPr txBox="1"/>
          <p:nvPr/>
        </p:nvSpPr>
        <p:spPr>
          <a:xfrm>
            <a:off x="5220335" y="2446020"/>
            <a:ext cx="656590" cy="368300"/>
          </a:xfrm>
          <a:prstGeom prst="rect">
            <a:avLst/>
          </a:prstGeom>
          <a:noFill/>
        </p:spPr>
        <p:txBody>
          <a:bodyPr wrap="square" rtlCol="0">
            <a:spAutoFit/>
          </a:bodyPr>
          <a:p>
            <a:r>
              <a:rPr lang="en-US" altLang="zh-CN"/>
              <a:t>+</a:t>
            </a:r>
            <a:endParaRPr lang="en-US" altLang="zh-CN"/>
          </a:p>
        </p:txBody>
      </p:sp>
      <p:sp>
        <p:nvSpPr>
          <p:cNvPr id="31" name="矩形 30"/>
          <p:cNvSpPr/>
          <p:nvPr/>
        </p:nvSpPr>
        <p:spPr>
          <a:xfrm>
            <a:off x="10548620" y="1584960"/>
            <a:ext cx="297180" cy="2984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
        <p:nvSpPr>
          <p:cNvPr id="32" name="文本框 31"/>
          <p:cNvSpPr txBox="1"/>
          <p:nvPr/>
        </p:nvSpPr>
        <p:spPr>
          <a:xfrm>
            <a:off x="11050905" y="2446020"/>
            <a:ext cx="1062355" cy="922020"/>
          </a:xfrm>
          <a:prstGeom prst="rect">
            <a:avLst/>
          </a:prstGeom>
          <a:noFill/>
        </p:spPr>
        <p:txBody>
          <a:bodyPr wrap="square" rtlCol="0">
            <a:spAutoFit/>
          </a:bodyPr>
          <a:p>
            <a:r>
              <a:rPr lang="en-US" altLang="zh-CN"/>
              <a:t>cy</a:t>
            </a:r>
            <a:endParaRPr lang="en-US" altLang="zh-CN"/>
          </a:p>
          <a:p>
            <a:endParaRPr lang="en-US" altLang="zh-CN"/>
          </a:p>
          <a:p>
            <a:r>
              <a:rPr lang="en-US" altLang="zh-CN"/>
              <a:t>1*128</a:t>
            </a:r>
            <a:endParaRPr lang="en-US" altLang="zh-CN"/>
          </a:p>
        </p:txBody>
      </p:sp>
      <p:sp>
        <p:nvSpPr>
          <p:cNvPr id="10" name="椭圆 9"/>
          <p:cNvSpPr/>
          <p:nvPr/>
        </p:nvSpPr>
        <p:spPr>
          <a:xfrm>
            <a:off x="2432050" y="2814320"/>
            <a:ext cx="344170" cy="3752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X</a:t>
            </a:r>
            <a:endParaRPr lang="en-US" altLang="zh-CN"/>
          </a:p>
        </p:txBody>
      </p:sp>
      <p:sp>
        <p:nvSpPr>
          <p:cNvPr id="3" name="椭圆 2"/>
          <p:cNvSpPr/>
          <p:nvPr/>
        </p:nvSpPr>
        <p:spPr>
          <a:xfrm>
            <a:off x="7576820" y="2814320"/>
            <a:ext cx="344170" cy="3752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X</a:t>
            </a:r>
            <a:endParaRPr lang="en-US" altLang="zh-CN"/>
          </a:p>
        </p:txBody>
      </p:sp>
      <p:cxnSp>
        <p:nvCxnSpPr>
          <p:cNvPr id="7" name="直接箭头连接符 6"/>
          <p:cNvCxnSpPr/>
          <p:nvPr/>
        </p:nvCxnSpPr>
        <p:spPr>
          <a:xfrm>
            <a:off x="9316720" y="2907030"/>
            <a:ext cx="8909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应用：</a:t>
            </a:r>
            <a:r>
              <a:rPr lang="zh-CN" altLang="en-US" dirty="0">
                <a:sym typeface="+mn-ea"/>
              </a:rPr>
              <a:t>诗词生成</a:t>
            </a:r>
            <a:br>
              <a:rPr lang="zh-CN" altLang="en-US" dirty="0"/>
            </a:br>
            <a:endParaRPr lang="zh-CN" altLang="en-US" dirty="0"/>
          </a:p>
        </p:txBody>
      </p:sp>
      <p:grpSp>
        <p:nvGrpSpPr>
          <p:cNvPr id="20" name="组合 19"/>
          <p:cNvGrpSpPr/>
          <p:nvPr/>
        </p:nvGrpSpPr>
        <p:grpSpPr>
          <a:xfrm>
            <a:off x="1084580" y="1894840"/>
            <a:ext cx="6490968" cy="3069590"/>
            <a:chOff x="8024" y="4248"/>
            <a:chExt cx="10251" cy="4834"/>
          </a:xfrm>
        </p:grpSpPr>
        <p:sp>
          <p:nvSpPr>
            <p:cNvPr id="5" name="矩形 4"/>
            <p:cNvSpPr/>
            <p:nvPr/>
          </p:nvSpPr>
          <p:spPr>
            <a:xfrm>
              <a:off x="8024" y="4248"/>
              <a:ext cx="10251" cy="725"/>
            </a:xfrm>
            <a:prstGeom prst="rect">
              <a:avLst/>
            </a:prstGeom>
          </p:spPr>
          <p:txBody>
            <a:bodyPr wrap="square">
              <a:spAutoFit/>
            </a:bodyPr>
            <a:lstStyle/>
            <a:p>
              <a:pPr lvl="1"/>
              <a:r>
                <a:rPr lang="en-US" altLang="zh-CN" sz="2400" dirty="0"/>
                <a:t>             </a:t>
              </a:r>
              <a:r>
                <a:rPr lang="zh-CN" altLang="en-US" sz="2400" dirty="0"/>
                <a:t>锄</a:t>
              </a:r>
              <a:r>
                <a:rPr lang="en-US" altLang="zh-TW" sz="2400" dirty="0"/>
                <a:t> </a:t>
              </a:r>
              <a:endParaRPr lang="en-US" altLang="zh-TW" sz="2400" dirty="0">
                <a:solidFill>
                  <a:srgbClr val="FFC000"/>
                </a:solidFill>
              </a:endParaRPr>
            </a:p>
          </p:txBody>
        </p:sp>
        <p:grpSp>
          <p:nvGrpSpPr>
            <p:cNvPr id="19" name="组合 18"/>
            <p:cNvGrpSpPr/>
            <p:nvPr/>
          </p:nvGrpSpPr>
          <p:grpSpPr>
            <a:xfrm>
              <a:off x="8391" y="5340"/>
              <a:ext cx="6964" cy="3742"/>
              <a:chOff x="8391" y="5340"/>
              <a:chExt cx="6964" cy="3742"/>
            </a:xfrm>
          </p:grpSpPr>
          <p:sp>
            <p:nvSpPr>
              <p:cNvPr id="8" name="矩形 7"/>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RNN</a:t>
                </a:r>
                <a:endParaRPr lang="en-US" altLang="zh-CN" sz="2400" dirty="0"/>
              </a:p>
            </p:txBody>
          </p:sp>
          <p:sp>
            <p:nvSpPr>
              <p:cNvPr id="10"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9906" y="8183"/>
                <a:ext cx="5449" cy="899"/>
              </a:xfrm>
              <a:prstGeom prst="rect">
                <a:avLst/>
              </a:prstGeom>
              <a:noFill/>
            </p:spPr>
            <p:txBody>
              <a:bodyPr wrap="square" rtlCol="0">
                <a:spAutoFit/>
              </a:bodyPr>
              <a:lstStyle/>
              <a:p>
                <a:pPr>
                  <a:lnSpc>
                    <a:spcPct val="130000"/>
                  </a:lnSpc>
                </a:pPr>
                <a:r>
                  <a:rPr lang="en-US" altLang="zh-CN" sz="2400" dirty="0"/>
                  <a:t>  </a:t>
                </a:r>
                <a:r>
                  <a:rPr lang="zh-CN" altLang="en-US" sz="2400" dirty="0"/>
                  <a:t>禾日当午</a:t>
                </a:r>
                <a:endParaRPr lang="zh-CN" altLang="en-US" sz="2400" dirty="0"/>
              </a:p>
            </p:txBody>
          </p:sp>
        </p:grpSp>
      </p:grpSp>
      <p:grpSp>
        <p:nvGrpSpPr>
          <p:cNvPr id="21" name="组合 20"/>
          <p:cNvGrpSpPr/>
          <p:nvPr/>
        </p:nvGrpSpPr>
        <p:grpSpPr>
          <a:xfrm>
            <a:off x="5727065" y="1894205"/>
            <a:ext cx="6490968" cy="3069590"/>
            <a:chOff x="8024" y="4248"/>
            <a:chExt cx="10251" cy="4834"/>
          </a:xfrm>
        </p:grpSpPr>
        <p:sp>
          <p:nvSpPr>
            <p:cNvPr id="22" name="矩形 21"/>
            <p:cNvSpPr/>
            <p:nvPr/>
          </p:nvSpPr>
          <p:spPr>
            <a:xfrm>
              <a:off x="8024" y="4248"/>
              <a:ext cx="10251" cy="725"/>
            </a:xfrm>
            <a:prstGeom prst="rect">
              <a:avLst/>
            </a:prstGeom>
          </p:spPr>
          <p:txBody>
            <a:bodyPr wrap="square">
              <a:spAutoFit/>
            </a:bodyPr>
            <a:p>
              <a:pPr lvl="1"/>
              <a:r>
                <a:rPr lang="en-US" altLang="zh-CN" sz="2400" dirty="0"/>
                <a:t>             </a:t>
              </a:r>
              <a:r>
                <a:rPr lang="zh-CN" altLang="en-US" sz="2400" dirty="0"/>
                <a:t>汗</a:t>
              </a:r>
              <a:r>
                <a:rPr lang="en-US" altLang="zh-TW" sz="2400" dirty="0"/>
                <a:t> </a:t>
              </a:r>
              <a:endParaRPr lang="en-US" altLang="zh-TW" sz="2400" dirty="0">
                <a:solidFill>
                  <a:srgbClr val="FFC000"/>
                </a:solidFill>
              </a:endParaRPr>
            </a:p>
          </p:txBody>
        </p:sp>
        <p:grpSp>
          <p:nvGrpSpPr>
            <p:cNvPr id="23" name="组合 22"/>
            <p:cNvGrpSpPr/>
            <p:nvPr/>
          </p:nvGrpSpPr>
          <p:grpSpPr>
            <a:xfrm>
              <a:off x="8391" y="5340"/>
              <a:ext cx="6088" cy="3742"/>
              <a:chOff x="8391" y="5340"/>
              <a:chExt cx="6088" cy="3742"/>
            </a:xfrm>
          </p:grpSpPr>
          <p:sp>
            <p:nvSpPr>
              <p:cNvPr id="24" name="矩形 23"/>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dirty="0"/>
                  <a:t>RNN</a:t>
                </a:r>
                <a:endParaRPr lang="en-US" altLang="zh-CN" sz="2400" dirty="0"/>
              </a:p>
            </p:txBody>
          </p:sp>
          <p:sp>
            <p:nvSpPr>
              <p:cNvPr id="25"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6"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7" name="文字方塊 14"/>
              <p:cNvSpPr txBox="1"/>
              <p:nvPr/>
            </p:nvSpPr>
            <p:spPr>
              <a:xfrm>
                <a:off x="9030" y="8183"/>
                <a:ext cx="5449" cy="899"/>
              </a:xfrm>
              <a:prstGeom prst="rect">
                <a:avLst/>
              </a:prstGeom>
              <a:noFill/>
            </p:spPr>
            <p:txBody>
              <a:bodyPr wrap="square" rtlCol="0">
                <a:spAutoFit/>
              </a:bodyPr>
              <a:p>
                <a:pPr>
                  <a:lnSpc>
                    <a:spcPct val="130000"/>
                  </a:lnSpc>
                </a:pPr>
                <a:r>
                  <a:rPr lang="en-US" altLang="zh-CN" sz="2400" dirty="0"/>
                  <a:t>      </a:t>
                </a:r>
                <a:r>
                  <a:rPr lang="zh-CN" altLang="en-US" sz="2400" dirty="0"/>
                  <a:t>滴禾下土</a:t>
                </a:r>
                <a:endParaRPr lang="zh-CN" altLang="en-US" sz="2400" dirty="0"/>
              </a:p>
            </p:txBody>
          </p:sp>
        </p:grpSp>
      </p:grpSp>
      <p:sp>
        <p:nvSpPr>
          <p:cNvPr id="28" name="文本框 27"/>
          <p:cNvSpPr txBox="1"/>
          <p:nvPr/>
        </p:nvSpPr>
        <p:spPr>
          <a:xfrm>
            <a:off x="9480550" y="5142865"/>
            <a:ext cx="2164080" cy="5835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3200">
                <a:solidFill>
                  <a:schemeClr val="accent4"/>
                </a:solidFill>
                <a:effectLst/>
              </a:rPr>
              <a:t>记忆能力</a:t>
            </a:r>
            <a:endParaRPr lang="zh-CN" altLang="en-US" sz="3200">
              <a:solidFill>
                <a:schemeClr val="accent4"/>
              </a:solidFill>
              <a:effectLs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grpSp>
        <p:nvGrpSpPr>
          <p:cNvPr id="9" name="组合 8"/>
          <p:cNvGrpSpPr/>
          <p:nvPr/>
        </p:nvGrpSpPr>
        <p:grpSpPr>
          <a:xfrm rot="0">
            <a:off x="1031875" y="1584960"/>
            <a:ext cx="1196340" cy="2984500"/>
            <a:chOff x="15239" y="2240"/>
            <a:chExt cx="1884" cy="4700"/>
          </a:xfrm>
        </p:grpSpPr>
        <p:sp>
          <p:nvSpPr>
            <p:cNvPr id="5" name="矩形 4"/>
            <p:cNvSpPr/>
            <p:nvPr/>
          </p:nvSpPr>
          <p:spPr>
            <a:xfrm>
              <a:off x="16655" y="2240"/>
              <a:ext cx="468" cy="4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文本框 5"/>
            <p:cNvSpPr txBox="1"/>
            <p:nvPr/>
          </p:nvSpPr>
          <p:spPr>
            <a:xfrm>
              <a:off x="15239" y="3596"/>
              <a:ext cx="1673" cy="1452"/>
            </a:xfrm>
            <a:prstGeom prst="rect">
              <a:avLst/>
            </a:prstGeom>
            <a:noFill/>
          </p:spPr>
          <p:txBody>
            <a:bodyPr wrap="square" rtlCol="0">
              <a:spAutoFit/>
            </a:bodyPr>
            <a:p>
              <a:r>
                <a:rPr lang="en-US" altLang="zh-CN"/>
                <a:t>cy</a:t>
              </a:r>
              <a:endParaRPr lang="en-US" altLang="zh-CN"/>
            </a:p>
            <a:p>
              <a:endParaRPr lang="en-US" altLang="zh-CN"/>
            </a:p>
            <a:p>
              <a:r>
                <a:rPr lang="en-US" altLang="zh-CN"/>
                <a:t>1*128</a:t>
              </a:r>
              <a:endParaRPr lang="en-US" altLang="zh-CN"/>
            </a:p>
          </p:txBody>
        </p:sp>
      </p:grpSp>
      <p:grpSp>
        <p:nvGrpSpPr>
          <p:cNvPr id="23" name="组合 22"/>
          <p:cNvGrpSpPr/>
          <p:nvPr/>
        </p:nvGrpSpPr>
        <p:grpSpPr>
          <a:xfrm>
            <a:off x="6233160" y="1584960"/>
            <a:ext cx="1429385" cy="2984500"/>
            <a:chOff x="4693" y="2496"/>
            <a:chExt cx="2251" cy="4700"/>
          </a:xfrm>
        </p:grpSpPr>
        <p:sp>
          <p:nvSpPr>
            <p:cNvPr id="27" name="矩形 26"/>
            <p:cNvSpPr/>
            <p:nvPr/>
          </p:nvSpPr>
          <p:spPr>
            <a:xfrm>
              <a:off x="4693" y="2496"/>
              <a:ext cx="468" cy="4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 name="文本框 27"/>
            <p:cNvSpPr txBox="1"/>
            <p:nvPr/>
          </p:nvSpPr>
          <p:spPr>
            <a:xfrm>
              <a:off x="5430" y="3852"/>
              <a:ext cx="1514" cy="580"/>
            </a:xfrm>
            <a:prstGeom prst="rect">
              <a:avLst/>
            </a:prstGeom>
            <a:noFill/>
          </p:spPr>
          <p:txBody>
            <a:bodyPr wrap="none" rtlCol="0" anchor="t">
              <a:spAutoFit/>
            </a:bodyPr>
            <a:p>
              <a:r>
                <a:rPr lang="en-US" altLang="zh-CN">
                  <a:sym typeface="+mn-ea"/>
                </a:rPr>
                <a:t>out</a:t>
              </a:r>
              <a:r>
                <a:rPr lang="zh-CN" altLang="en-US">
                  <a:sym typeface="+mn-ea"/>
                </a:rPr>
                <a:t>gate</a:t>
              </a:r>
              <a:endParaRPr lang="zh-CN" altLang="en-US"/>
            </a:p>
          </p:txBody>
        </p:sp>
      </p:grpSp>
      <p:sp>
        <p:nvSpPr>
          <p:cNvPr id="31" name="矩形 30"/>
          <p:cNvSpPr/>
          <p:nvPr/>
        </p:nvSpPr>
        <p:spPr>
          <a:xfrm>
            <a:off x="9753600" y="1584960"/>
            <a:ext cx="297180" cy="29845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solidFill>
                <a:schemeClr val="accent6">
                  <a:lumMod val="75000"/>
                </a:schemeClr>
              </a:solidFill>
            </a:endParaRPr>
          </a:p>
        </p:txBody>
      </p:sp>
      <p:sp>
        <p:nvSpPr>
          <p:cNvPr id="32" name="文本框 31"/>
          <p:cNvSpPr txBox="1"/>
          <p:nvPr/>
        </p:nvSpPr>
        <p:spPr>
          <a:xfrm>
            <a:off x="10457180" y="2248535"/>
            <a:ext cx="1062355" cy="922020"/>
          </a:xfrm>
          <a:prstGeom prst="rect">
            <a:avLst/>
          </a:prstGeom>
          <a:noFill/>
        </p:spPr>
        <p:txBody>
          <a:bodyPr wrap="square" rtlCol="0">
            <a:spAutoFit/>
          </a:bodyPr>
          <a:p>
            <a:r>
              <a:rPr lang="en-US" altLang="zh-CN"/>
              <a:t>hy</a:t>
            </a:r>
            <a:endParaRPr lang="en-US" altLang="zh-CN"/>
          </a:p>
          <a:p>
            <a:endParaRPr lang="en-US" altLang="zh-CN"/>
          </a:p>
          <a:p>
            <a:r>
              <a:rPr lang="en-US" altLang="zh-CN"/>
              <a:t>1*128</a:t>
            </a:r>
            <a:endParaRPr lang="en-US" altLang="zh-CN"/>
          </a:p>
        </p:txBody>
      </p:sp>
      <p:cxnSp>
        <p:nvCxnSpPr>
          <p:cNvPr id="3" name="直接箭头连接符 2"/>
          <p:cNvCxnSpPr/>
          <p:nvPr/>
        </p:nvCxnSpPr>
        <p:spPr>
          <a:xfrm>
            <a:off x="2734945" y="2874010"/>
            <a:ext cx="8909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34945" y="2248535"/>
            <a:ext cx="1078230" cy="368300"/>
          </a:xfrm>
          <a:prstGeom prst="rect">
            <a:avLst/>
          </a:prstGeom>
          <a:noFill/>
        </p:spPr>
        <p:txBody>
          <a:bodyPr wrap="square" rtlCol="0">
            <a:spAutoFit/>
          </a:bodyPr>
          <a:p>
            <a:r>
              <a:rPr lang="en-US" altLang="zh-CN"/>
              <a:t>tanh</a:t>
            </a:r>
            <a:endParaRPr lang="en-US" altLang="zh-CN"/>
          </a:p>
        </p:txBody>
      </p:sp>
      <p:cxnSp>
        <p:nvCxnSpPr>
          <p:cNvPr id="7" name="直接箭头连接符 6"/>
          <p:cNvCxnSpPr/>
          <p:nvPr/>
        </p:nvCxnSpPr>
        <p:spPr>
          <a:xfrm>
            <a:off x="8206740" y="2874010"/>
            <a:ext cx="8909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74185" y="1584960"/>
            <a:ext cx="297180" cy="298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椭圆 9"/>
          <p:cNvSpPr/>
          <p:nvPr/>
        </p:nvSpPr>
        <p:spPr>
          <a:xfrm>
            <a:off x="5220335" y="2701925"/>
            <a:ext cx="344170" cy="3752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X</a:t>
            </a:r>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129" y="259081"/>
            <a:ext cx="10516784" cy="1325563"/>
          </a:xfrm>
        </p:spPr>
        <p:txBody>
          <a:bodyPr>
            <a:normAutofit/>
          </a:bodyPr>
          <a:lstStyle/>
          <a:p>
            <a:pPr algn="ctr"/>
            <a:r>
              <a:rPr lang="en-US" altLang="zh-CN" dirty="0"/>
              <a:t>  LSTM</a:t>
            </a:r>
            <a:r>
              <a:rPr lang="zh-CN" altLang="en-US" dirty="0"/>
              <a:t>代码示例</a:t>
            </a:r>
            <a:endParaRPr lang="zh-CN" altLang="en-US" dirty="0"/>
          </a:p>
        </p:txBody>
      </p:sp>
      <p:sp>
        <p:nvSpPr>
          <p:cNvPr id="31" name="矩形 30"/>
          <p:cNvSpPr/>
          <p:nvPr/>
        </p:nvSpPr>
        <p:spPr>
          <a:xfrm>
            <a:off x="11696700" y="1584960"/>
            <a:ext cx="297180" cy="24536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solidFill>
                <a:schemeClr val="accent6">
                  <a:lumMod val="75000"/>
                </a:schemeClr>
              </a:solidFill>
            </a:endParaRPr>
          </a:p>
        </p:txBody>
      </p:sp>
      <p:sp>
        <p:nvSpPr>
          <p:cNvPr id="11" name="矩形 10"/>
          <p:cNvSpPr/>
          <p:nvPr/>
        </p:nvSpPr>
        <p:spPr>
          <a:xfrm>
            <a:off x="299720" y="4734560"/>
            <a:ext cx="234315" cy="1156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矩形 11"/>
          <p:cNvSpPr/>
          <p:nvPr/>
        </p:nvSpPr>
        <p:spPr>
          <a:xfrm>
            <a:off x="236855" y="1584960"/>
            <a:ext cx="297180" cy="2453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矩形 15"/>
          <p:cNvSpPr/>
          <p:nvPr/>
        </p:nvSpPr>
        <p:spPr>
          <a:xfrm>
            <a:off x="906780" y="1584960"/>
            <a:ext cx="297180" cy="2453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nvGrpSpPr>
          <p:cNvPr id="18" name="组合 17"/>
          <p:cNvGrpSpPr/>
          <p:nvPr/>
        </p:nvGrpSpPr>
        <p:grpSpPr>
          <a:xfrm>
            <a:off x="1570355" y="1584960"/>
            <a:ext cx="9052560" cy="1116965"/>
            <a:chOff x="3802" y="2497"/>
            <a:chExt cx="15880" cy="1758"/>
          </a:xfrm>
        </p:grpSpPr>
        <p:sp>
          <p:nvSpPr>
            <p:cNvPr id="13" name="矩形 12"/>
            <p:cNvSpPr/>
            <p:nvPr/>
          </p:nvSpPr>
          <p:spPr>
            <a:xfrm rot="5400000">
              <a:off x="4908" y="1391"/>
              <a:ext cx="175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rot="5400000">
              <a:off x="8878" y="1391"/>
              <a:ext cx="175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rot="5400000">
              <a:off x="12848" y="1391"/>
              <a:ext cx="175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rot="5400000">
              <a:off x="16818" y="1391"/>
              <a:ext cx="175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1570990" y="2991485"/>
            <a:ext cx="9051925" cy="1743075"/>
            <a:chOff x="2386" y="2496"/>
            <a:chExt cx="15880" cy="3680"/>
          </a:xfrm>
        </p:grpSpPr>
        <p:sp>
          <p:nvSpPr>
            <p:cNvPr id="19" name="矩形 18"/>
            <p:cNvSpPr/>
            <p:nvPr/>
          </p:nvSpPr>
          <p:spPr>
            <a:xfrm rot="5400000">
              <a:off x="2532" y="2351"/>
              <a:ext cx="367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rot="5400000">
              <a:off x="6503" y="2352"/>
              <a:ext cx="3678"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rot="5400000">
              <a:off x="10471" y="2352"/>
              <a:ext cx="3679"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rot="5400000">
              <a:off x="14441" y="2351"/>
              <a:ext cx="3680" cy="3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矩形 24"/>
          <p:cNvSpPr/>
          <p:nvPr/>
        </p:nvSpPr>
        <p:spPr>
          <a:xfrm>
            <a:off x="11225530" y="1584960"/>
            <a:ext cx="297180" cy="24536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solidFill>
                <a:schemeClr val="accent6">
                  <a:lumMod val="75000"/>
                </a:schemeClr>
              </a:solidFill>
            </a:endParaRPr>
          </a:p>
        </p:txBody>
      </p:sp>
      <p:sp>
        <p:nvSpPr>
          <p:cNvPr id="26" name="文本框 25"/>
          <p:cNvSpPr txBox="1"/>
          <p:nvPr/>
        </p:nvSpPr>
        <p:spPr>
          <a:xfrm>
            <a:off x="781050" y="5312410"/>
            <a:ext cx="1516380" cy="368300"/>
          </a:xfrm>
          <a:prstGeom prst="rect">
            <a:avLst/>
          </a:prstGeom>
          <a:noFill/>
        </p:spPr>
        <p:txBody>
          <a:bodyPr wrap="square" rtlCol="0">
            <a:spAutoFit/>
          </a:bodyPr>
          <a:p>
            <a:r>
              <a:rPr lang="zh-CN" altLang="en-US"/>
              <a:t>输入</a:t>
            </a:r>
            <a:endParaRPr lang="zh-CN" altLang="en-US"/>
          </a:p>
        </p:txBody>
      </p:sp>
      <p:sp>
        <p:nvSpPr>
          <p:cNvPr id="29" name="文本框 28"/>
          <p:cNvSpPr txBox="1"/>
          <p:nvPr/>
        </p:nvSpPr>
        <p:spPr>
          <a:xfrm>
            <a:off x="11225530" y="5312410"/>
            <a:ext cx="1516380" cy="368300"/>
          </a:xfrm>
          <a:prstGeom prst="rect">
            <a:avLst/>
          </a:prstGeom>
          <a:noFill/>
        </p:spPr>
        <p:txBody>
          <a:bodyPr wrap="square" rtlCol="0">
            <a:spAutoFit/>
          </a:bodyPr>
          <a:p>
            <a:r>
              <a:rPr lang="zh-CN" altLang="en-US"/>
              <a:t>输出</a:t>
            </a:r>
            <a:endParaRPr lang="zh-CN" altLang="en-US"/>
          </a:p>
        </p:txBody>
      </p:sp>
      <p:sp>
        <p:nvSpPr>
          <p:cNvPr id="30" name="文本框 29"/>
          <p:cNvSpPr txBox="1"/>
          <p:nvPr/>
        </p:nvSpPr>
        <p:spPr>
          <a:xfrm>
            <a:off x="5691505" y="5312410"/>
            <a:ext cx="1516380" cy="368300"/>
          </a:xfrm>
          <a:prstGeom prst="rect">
            <a:avLst/>
          </a:prstGeom>
          <a:noFill/>
        </p:spPr>
        <p:txBody>
          <a:bodyPr wrap="square" rtlCol="0">
            <a:spAutoFit/>
          </a:bodyPr>
          <a:p>
            <a:r>
              <a:rPr lang="zh-CN" altLang="en-US"/>
              <a:t>参数</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p:nvPr/>
        </p:nvSpPr>
        <p:spPr>
          <a:xfrm>
            <a:off x="241054" y="355121"/>
            <a:ext cx="11943643" cy="768350"/>
          </a:xfrm>
          <a:prstGeom prst="rect">
            <a:avLst/>
          </a:prstGeom>
          <a:ln w="12700">
            <a:miter lim="400000"/>
          </a:ln>
        </p:spPr>
        <p:txBody>
          <a:bodyPr wrap="square" lIns="45719" rIns="45719">
            <a:spAutoFit/>
          </a:bodyPr>
          <a:lstStyle>
            <a:lvl1pPr algn="ctr">
              <a:defRPr sz="4800">
                <a:solidFill>
                  <a:srgbClr val="11315E"/>
                </a:solidFill>
              </a:defRPr>
            </a:lvl1pPr>
          </a:lstStyle>
          <a:p>
            <a:r>
              <a:rPr lang="zh-CN" altLang="en-US" sz="4400">
                <a:sym typeface="+mn-ea"/>
              </a:rPr>
              <a:t>典型面试题</a:t>
            </a:r>
            <a:endParaRPr lang="zh-CN" altLang="en-US" sz="4400">
              <a:sym typeface="+mn-ea"/>
            </a:endParaRPr>
          </a:p>
        </p:txBody>
      </p:sp>
      <p:sp>
        <p:nvSpPr>
          <p:cNvPr id="4" name="文本框 3"/>
          <p:cNvSpPr txBox="1"/>
          <p:nvPr/>
        </p:nvSpPr>
        <p:spPr>
          <a:xfrm>
            <a:off x="3621088" y="2540635"/>
            <a:ext cx="6643370" cy="1568450"/>
          </a:xfrm>
          <a:prstGeom prst="rect">
            <a:avLst/>
          </a:prstGeom>
          <a:noFill/>
        </p:spPr>
        <p:txBody>
          <a:bodyPr wrap="square" rtlCol="0">
            <a:spAutoFit/>
          </a:bodyPr>
          <a:p>
            <a:pPr marL="285750" indent="-285750">
              <a:buFont typeface="Arial" panose="020B0604020202090204" pitchFamily="34" charset="0"/>
              <a:buChar char="•"/>
            </a:pPr>
            <a:r>
              <a:rPr lang="en-US" sz="2400"/>
              <a:t>RNN</a:t>
            </a:r>
            <a:r>
              <a:rPr lang="zh-CN" altLang="en-US" sz="2400"/>
              <a:t>在训练过程中存在什么问题？如何解决？</a:t>
            </a:r>
            <a:endParaRPr lang="zh-CN" altLang="en-US" sz="2400"/>
          </a:p>
          <a:p>
            <a:pPr marL="285750" indent="-285750">
              <a:buFont typeface="Arial" panose="020B0604020202090204" pitchFamily="34" charset="0"/>
              <a:buChar char="•"/>
            </a:pPr>
            <a:r>
              <a:rPr lang="en-US" altLang="zh-CN" sz="2400"/>
              <a:t>LSTM</a:t>
            </a:r>
            <a:r>
              <a:rPr lang="zh-CN" altLang="en-US" sz="2400"/>
              <a:t>与</a:t>
            </a:r>
            <a:r>
              <a:rPr lang="en-US" altLang="zh-CN" sz="2400"/>
              <a:t>RNN</a:t>
            </a:r>
            <a:r>
              <a:rPr lang="zh-CN" altLang="en-US" sz="2400"/>
              <a:t>相比，有哪些特点？</a:t>
            </a:r>
            <a:endParaRPr lang="zh-CN" altLang="en-US" sz="2400"/>
          </a:p>
          <a:p>
            <a:pPr marL="285750" indent="-285750">
              <a:buFont typeface="Arial" panose="020B0604020202090204" pitchFamily="34" charset="0"/>
              <a:buChar char="•"/>
            </a:pPr>
            <a:r>
              <a:rPr lang="zh-CN" altLang="en-US" sz="2400"/>
              <a:t>请画出</a:t>
            </a:r>
            <a:r>
              <a:rPr lang="en-US" altLang="zh-CN" sz="2400"/>
              <a:t>LSTM</a:t>
            </a:r>
            <a:r>
              <a:rPr lang="zh-CN" altLang="en-US" sz="2400"/>
              <a:t>的基本结构。</a:t>
            </a:r>
            <a:endParaRPr lang="zh-CN" altLang="en-US" sz="2400">
              <a:sym typeface="+mn-ea"/>
            </a:endParaRPr>
          </a:p>
          <a:p>
            <a:pPr marL="285750" indent="-285750">
              <a:buFont typeface="Arial" panose="020B0604020202090204" pitchFamily="34" charset="0"/>
              <a:buChar char="•"/>
            </a:pPr>
            <a:r>
              <a:rPr lang="zh-CN" altLang="en-US" sz="2400"/>
              <a:t>循环神经网络可以解决哪些问题？</a:t>
            </a:r>
            <a:endParaRPr lang="zh-CN" altLang="en-US" sz="240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p:nvPr/>
        </p:nvSpPr>
        <p:spPr>
          <a:xfrm>
            <a:off x="241054" y="355121"/>
            <a:ext cx="11943643" cy="768350"/>
          </a:xfrm>
          <a:prstGeom prst="rect">
            <a:avLst/>
          </a:prstGeom>
          <a:ln w="12700">
            <a:miter lim="400000"/>
          </a:ln>
        </p:spPr>
        <p:txBody>
          <a:bodyPr wrap="square" lIns="45719" rIns="45719">
            <a:spAutoFit/>
          </a:bodyPr>
          <a:lstStyle>
            <a:lvl1pPr algn="ctr">
              <a:defRPr sz="4800">
                <a:solidFill>
                  <a:srgbClr val="11315E"/>
                </a:solidFill>
              </a:defRPr>
            </a:lvl1pPr>
          </a:lstStyle>
          <a:p>
            <a:r>
              <a:rPr lang="zh-CN" altLang="en-US" sz="4400">
                <a:sym typeface="+mn-ea"/>
              </a:rPr>
              <a:t>作业</a:t>
            </a:r>
            <a:endParaRPr lang="zh-CN" altLang="en-US" sz="4400">
              <a:sym typeface="+mn-ea"/>
            </a:endParaRPr>
          </a:p>
        </p:txBody>
      </p:sp>
      <p:sp>
        <p:nvSpPr>
          <p:cNvPr id="4" name="文本框 3"/>
          <p:cNvSpPr txBox="1"/>
          <p:nvPr/>
        </p:nvSpPr>
        <p:spPr>
          <a:xfrm>
            <a:off x="1951038" y="2459990"/>
            <a:ext cx="9707245" cy="1938020"/>
          </a:xfrm>
          <a:prstGeom prst="rect">
            <a:avLst/>
          </a:prstGeom>
          <a:noFill/>
        </p:spPr>
        <p:txBody>
          <a:bodyPr wrap="square" rtlCol="0">
            <a:spAutoFit/>
          </a:bodyPr>
          <a:p>
            <a:pPr marL="285750" indent="-285750">
              <a:buFont typeface="Arial" panose="020B0604020202090204" pitchFamily="34" charset="0"/>
              <a:buChar char="•"/>
            </a:pPr>
            <a:r>
              <a:rPr sz="2400" dirty="0">
                <a:sym typeface="+mn-ea"/>
              </a:rPr>
              <a:t>https://medium.com/datadriveninvestor/how-do-lstm-networks-solve-the-problem-of-vanishing-gradients-a6784971a577</a:t>
            </a:r>
            <a:endParaRPr sz="2400" dirty="0"/>
          </a:p>
          <a:p>
            <a:pPr marL="285750" indent="-285750">
              <a:buFont typeface="Arial" panose="020B0604020202090204" pitchFamily="34" charset="0"/>
              <a:buChar char="•"/>
            </a:pPr>
            <a:r>
              <a:rPr lang="zh-CN" altLang="en-US" sz="2400"/>
              <a:t>参考以上文章写一篇</a:t>
            </a:r>
            <a:r>
              <a:rPr lang="en-US" altLang="zh-CN" sz="2400"/>
              <a:t>blog</a:t>
            </a:r>
            <a:endParaRPr lang="en-US" altLang="zh-CN" sz="2400"/>
          </a:p>
          <a:p>
            <a:pPr marL="285750" indent="-285750">
              <a:buFont typeface="Arial" panose="020B0604020202090204" pitchFamily="34" charset="0"/>
              <a:buChar char="•"/>
            </a:pPr>
            <a:r>
              <a:rPr lang="zh-CN" altLang="en-US" sz="2400"/>
              <a:t>主题：为什么</a:t>
            </a:r>
            <a:r>
              <a:rPr lang="en-US" altLang="zh-CN" sz="2400"/>
              <a:t>LSTM</a:t>
            </a:r>
            <a:r>
              <a:rPr lang="zh-CN" altLang="en-US" sz="2400"/>
              <a:t>可以解决</a:t>
            </a:r>
            <a:r>
              <a:rPr lang="en-US" altLang="zh-CN" sz="2400"/>
              <a:t>RNN</a:t>
            </a:r>
            <a:r>
              <a:rPr lang="zh-CN" altLang="en-US" sz="2400"/>
              <a:t>梯度消失的问题</a:t>
            </a:r>
            <a:endParaRPr lang="zh-CN" altLang="en-US" sz="2400"/>
          </a:p>
          <a:p>
            <a:pPr marL="742950" lvl="1" indent="-285750">
              <a:buFont typeface="Arial" panose="020B0604020202090204" pitchFamily="34" charset="0"/>
              <a:buChar char="•"/>
            </a:pPr>
            <a:endParaRPr lang="zh-CN" altLang="en-US" sz="240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CN" altLang="zh-TW" dirty="0"/>
              <a:t>参考</a:t>
            </a:r>
            <a:endParaRPr lang="zh-CN" altLang="zh-TW" dirty="0"/>
          </a:p>
        </p:txBody>
      </p:sp>
      <p:sp>
        <p:nvSpPr>
          <p:cNvPr id="3" name="內容版面配置區 2"/>
          <p:cNvSpPr>
            <a:spLocks noGrp="1"/>
          </p:cNvSpPr>
          <p:nvPr>
            <p:ph idx="1"/>
          </p:nvPr>
        </p:nvSpPr>
        <p:spPr>
          <a:xfrm>
            <a:off x="838200" y="1449070"/>
            <a:ext cx="11170285" cy="4943475"/>
          </a:xfrm>
        </p:spPr>
        <p:txBody>
          <a:bodyPr>
            <a:noAutofit/>
          </a:bodyPr>
          <a:lstStyle/>
          <a:p>
            <a:pPr marL="0" indent="0">
              <a:buNone/>
            </a:pPr>
            <a:r>
              <a:rPr lang="en-US" sz="2400" dirty="0"/>
              <a:t>RNN</a:t>
            </a:r>
            <a:endParaRPr sz="2400" dirty="0"/>
          </a:p>
          <a:p>
            <a:r>
              <a:rPr sz="2400" dirty="0"/>
              <a:t>https://zybuluo.com/hanbingtao/note/541458</a:t>
            </a:r>
            <a:endParaRPr sz="2400" dirty="0"/>
          </a:p>
          <a:p>
            <a:pPr marL="0" indent="0">
              <a:buNone/>
            </a:pPr>
            <a:endParaRPr sz="2400" dirty="0"/>
          </a:p>
          <a:p>
            <a:pPr marL="0" indent="0">
              <a:buNone/>
            </a:pPr>
            <a:r>
              <a:rPr lang="en-US" sz="2400" dirty="0"/>
              <a:t>LSTM</a:t>
            </a:r>
            <a:endParaRPr sz="2400" dirty="0"/>
          </a:p>
          <a:p>
            <a:r>
              <a:rPr sz="2400" dirty="0"/>
              <a:t>http://colah.github.io/posts/2015-08-Understanding-LSTMs/</a:t>
            </a:r>
            <a:endParaRPr sz="2400" dirty="0"/>
          </a:p>
          <a:p>
            <a:r>
              <a:rPr sz="2400" dirty="0"/>
              <a:t>https://www.youtube.com/watch?v=9zhrxE5PQgY&amp;feature=youtu.be</a:t>
            </a:r>
            <a:endParaRPr sz="2400" dirty="0"/>
          </a:p>
          <a:p>
            <a:r>
              <a:rPr sz="2400" dirty="0"/>
              <a:t>https://towardsdatascience.com/illustrated-guide-to-lstms-and-gru-s-a-step-by-step-explanation-44e9eb85bf21</a:t>
            </a:r>
            <a:endParaRPr sz="2400" dirty="0"/>
          </a:p>
          <a:p>
            <a:r>
              <a:rPr sz="2400" dirty="0"/>
              <a:t>https://medium.com/datadriveninvestor/how-do-lstm-networks-solve-the-problem-of-vanishing-gradients-a6784971a577</a:t>
            </a:r>
            <a:endParaRPr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应用：</a:t>
            </a:r>
            <a:r>
              <a:rPr lang="zh-CN" altLang="en-US" dirty="0">
                <a:sym typeface="+mn-ea"/>
              </a:rPr>
              <a:t>流畅性评价</a:t>
            </a:r>
            <a:br>
              <a:rPr lang="zh-CN" altLang="en-US" dirty="0"/>
            </a:br>
            <a:endParaRPr lang="zh-CN" altLang="en-US" dirty="0"/>
          </a:p>
        </p:txBody>
      </p:sp>
      <p:grpSp>
        <p:nvGrpSpPr>
          <p:cNvPr id="20" name="组合 19"/>
          <p:cNvGrpSpPr/>
          <p:nvPr/>
        </p:nvGrpSpPr>
        <p:grpSpPr>
          <a:xfrm>
            <a:off x="1084580" y="1894840"/>
            <a:ext cx="6490968" cy="3068955"/>
            <a:chOff x="8024" y="4248"/>
            <a:chExt cx="10251" cy="4833"/>
          </a:xfrm>
        </p:grpSpPr>
        <p:sp>
          <p:nvSpPr>
            <p:cNvPr id="5" name="矩形 4"/>
            <p:cNvSpPr/>
            <p:nvPr/>
          </p:nvSpPr>
          <p:spPr>
            <a:xfrm>
              <a:off x="8024" y="4248"/>
              <a:ext cx="10251" cy="725"/>
            </a:xfrm>
            <a:prstGeom prst="rect">
              <a:avLst/>
            </a:prstGeom>
          </p:spPr>
          <p:txBody>
            <a:bodyPr wrap="square">
              <a:spAutoFit/>
            </a:bodyPr>
            <a:lstStyle/>
            <a:p>
              <a:pPr lvl="1"/>
              <a:r>
                <a:rPr lang="en-US" altLang="zh-CN" sz="2400" dirty="0"/>
                <a:t>      </a:t>
              </a:r>
              <a:r>
                <a:rPr lang="zh-CN" altLang="en-US" sz="2400" dirty="0"/>
                <a:t>今天是周六</a:t>
              </a:r>
              <a:r>
                <a:rPr lang="en-US" altLang="zh-TW" sz="2400" dirty="0"/>
                <a:t> </a:t>
              </a:r>
              <a:endParaRPr lang="en-US" altLang="zh-TW" sz="2400" dirty="0">
                <a:solidFill>
                  <a:srgbClr val="FFC000"/>
                </a:solidFill>
              </a:endParaRPr>
            </a:p>
          </p:txBody>
        </p:sp>
        <p:grpSp>
          <p:nvGrpSpPr>
            <p:cNvPr id="19" name="组合 18"/>
            <p:cNvGrpSpPr/>
            <p:nvPr/>
          </p:nvGrpSpPr>
          <p:grpSpPr>
            <a:xfrm>
              <a:off x="8391" y="5340"/>
              <a:ext cx="6597" cy="3741"/>
              <a:chOff x="8391" y="5340"/>
              <a:chExt cx="6597" cy="3741"/>
            </a:xfrm>
          </p:grpSpPr>
          <p:sp>
            <p:nvSpPr>
              <p:cNvPr id="8" name="矩形 7"/>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RNN</a:t>
                </a:r>
                <a:endParaRPr lang="en-US" altLang="zh-CN" sz="2400" dirty="0"/>
              </a:p>
            </p:txBody>
          </p:sp>
          <p:sp>
            <p:nvSpPr>
              <p:cNvPr id="10"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9539" y="8182"/>
                <a:ext cx="5449" cy="899"/>
              </a:xfrm>
              <a:prstGeom prst="rect">
                <a:avLst/>
              </a:prstGeom>
              <a:noFill/>
            </p:spPr>
            <p:txBody>
              <a:bodyPr wrap="square" rtlCol="0">
                <a:spAutoFit/>
              </a:bodyPr>
              <a:lstStyle/>
              <a:p>
                <a:pPr>
                  <a:lnSpc>
                    <a:spcPct val="130000"/>
                  </a:lnSpc>
                </a:pPr>
                <a:r>
                  <a:rPr lang="en-US" altLang="zh-CN" sz="2400" dirty="0"/>
                  <a:t>  ppl: 100</a:t>
                </a:r>
                <a:endParaRPr lang="zh-CN" altLang="en-US" sz="2400" dirty="0"/>
              </a:p>
            </p:txBody>
          </p:sp>
        </p:grpSp>
      </p:grpSp>
      <p:grpSp>
        <p:nvGrpSpPr>
          <p:cNvPr id="21" name="组合 20"/>
          <p:cNvGrpSpPr/>
          <p:nvPr/>
        </p:nvGrpSpPr>
        <p:grpSpPr>
          <a:xfrm>
            <a:off x="5727065" y="1894205"/>
            <a:ext cx="6490968" cy="3069590"/>
            <a:chOff x="8024" y="4248"/>
            <a:chExt cx="10251" cy="4834"/>
          </a:xfrm>
        </p:grpSpPr>
        <p:sp>
          <p:nvSpPr>
            <p:cNvPr id="22" name="矩形 21"/>
            <p:cNvSpPr/>
            <p:nvPr/>
          </p:nvSpPr>
          <p:spPr>
            <a:xfrm>
              <a:off x="8024" y="4248"/>
              <a:ext cx="10251" cy="725"/>
            </a:xfrm>
            <a:prstGeom prst="rect">
              <a:avLst/>
            </a:prstGeom>
          </p:spPr>
          <p:txBody>
            <a:bodyPr wrap="square">
              <a:spAutoFit/>
            </a:bodyPr>
            <a:p>
              <a:pPr lvl="1"/>
              <a:r>
                <a:rPr lang="en-US" altLang="zh-CN" sz="2400" dirty="0"/>
                <a:t>      </a:t>
              </a:r>
              <a:r>
                <a:rPr lang="zh-CN" altLang="en-US" sz="2400" dirty="0"/>
                <a:t>是今天周六</a:t>
              </a:r>
              <a:r>
                <a:rPr lang="en-US" altLang="zh-TW" sz="2400" dirty="0"/>
                <a:t> </a:t>
              </a:r>
              <a:endParaRPr lang="en-US" altLang="zh-TW" sz="2400" dirty="0">
                <a:solidFill>
                  <a:srgbClr val="FFC000"/>
                </a:solidFill>
              </a:endParaRPr>
            </a:p>
          </p:txBody>
        </p:sp>
        <p:grpSp>
          <p:nvGrpSpPr>
            <p:cNvPr id="23" name="组合 22"/>
            <p:cNvGrpSpPr/>
            <p:nvPr/>
          </p:nvGrpSpPr>
          <p:grpSpPr>
            <a:xfrm>
              <a:off x="8391" y="5340"/>
              <a:ext cx="6088" cy="3742"/>
              <a:chOff x="8391" y="5340"/>
              <a:chExt cx="6088" cy="3742"/>
            </a:xfrm>
          </p:grpSpPr>
          <p:sp>
            <p:nvSpPr>
              <p:cNvPr id="24" name="矩形 23"/>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dirty="0"/>
                  <a:t>RNN</a:t>
                </a:r>
                <a:endParaRPr lang="en-US" altLang="zh-CN" sz="2400" dirty="0"/>
              </a:p>
            </p:txBody>
          </p:sp>
          <p:sp>
            <p:nvSpPr>
              <p:cNvPr id="25"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6"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7" name="文字方塊 14"/>
              <p:cNvSpPr txBox="1"/>
              <p:nvPr/>
            </p:nvSpPr>
            <p:spPr>
              <a:xfrm>
                <a:off x="9030" y="8183"/>
                <a:ext cx="5449" cy="899"/>
              </a:xfrm>
              <a:prstGeom prst="rect">
                <a:avLst/>
              </a:prstGeom>
              <a:noFill/>
            </p:spPr>
            <p:txBody>
              <a:bodyPr wrap="square" rtlCol="0">
                <a:spAutoFit/>
              </a:bodyPr>
              <a:p>
                <a:pPr>
                  <a:lnSpc>
                    <a:spcPct val="130000"/>
                  </a:lnSpc>
                </a:pPr>
                <a:r>
                  <a:rPr lang="en-US" altLang="zh-CN" sz="2400" dirty="0"/>
                  <a:t>      ppl: 1000</a:t>
                </a:r>
                <a:endParaRPr lang="zh-CN" altLang="en-US" sz="2400" dirty="0"/>
              </a:p>
            </p:txBody>
          </p:sp>
        </p:grpSp>
      </p:grpSp>
      <p:sp>
        <p:nvSpPr>
          <p:cNvPr id="28" name="文本框 27"/>
          <p:cNvSpPr txBox="1"/>
          <p:nvPr/>
        </p:nvSpPr>
        <p:spPr>
          <a:xfrm>
            <a:off x="9480550" y="5142865"/>
            <a:ext cx="2164080" cy="5835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3200">
                <a:solidFill>
                  <a:schemeClr val="accent4"/>
                </a:solidFill>
                <a:effectLst/>
              </a:rPr>
              <a:t>记忆能力</a:t>
            </a:r>
            <a:endParaRPr lang="zh-CN" altLang="en-US" sz="3200">
              <a:solidFill>
                <a:schemeClr val="accent4"/>
              </a:solidFill>
              <a:effectLst/>
            </a:endParaRPr>
          </a:p>
        </p:txBody>
      </p:sp>
      <p:pic>
        <p:nvPicPr>
          <p:cNvPr id="11" name="图形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30525" y="5142865"/>
            <a:ext cx="4425315" cy="931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CN" altLang="en-US" dirty="0"/>
              <a:t>应用：</a:t>
            </a:r>
            <a:r>
              <a:rPr lang="zh-CN" altLang="en-US" dirty="0">
                <a:sym typeface="+mn-ea"/>
              </a:rPr>
              <a:t>填槽（</a:t>
            </a:r>
            <a:r>
              <a:rPr lang="en-US" altLang="zh-CN" dirty="0">
                <a:sym typeface="+mn-ea"/>
              </a:rPr>
              <a:t>slot</a:t>
            </a:r>
            <a:r>
              <a:rPr lang="zh-CN" altLang="en-US" dirty="0">
                <a:sym typeface="+mn-ea"/>
              </a:rPr>
              <a:t>）填充</a:t>
            </a:r>
            <a:endParaRPr lang="zh-CN" altLang="en-US" dirty="0"/>
          </a:p>
        </p:txBody>
      </p:sp>
      <p:grpSp>
        <p:nvGrpSpPr>
          <p:cNvPr id="18" name="组合 17"/>
          <p:cNvGrpSpPr/>
          <p:nvPr/>
        </p:nvGrpSpPr>
        <p:grpSpPr>
          <a:xfrm>
            <a:off x="48028" y="2104851"/>
            <a:ext cx="6430157" cy="3377527"/>
            <a:chOff x="4834" y="4220"/>
            <a:chExt cx="11677" cy="5432"/>
          </a:xfrm>
        </p:grpSpPr>
        <p:sp>
          <p:nvSpPr>
            <p:cNvPr id="5" name="矩形 4"/>
            <p:cNvSpPr/>
            <p:nvPr/>
          </p:nvSpPr>
          <p:spPr>
            <a:xfrm>
              <a:off x="5740" y="4220"/>
              <a:ext cx="10251" cy="740"/>
            </a:xfrm>
            <a:prstGeom prst="rect">
              <a:avLst/>
            </a:prstGeom>
          </p:spPr>
          <p:txBody>
            <a:bodyPr wrap="square">
              <a:spAutoFit/>
            </a:bodyPr>
            <a:lstStyle/>
            <a:p>
              <a:pPr lvl="1"/>
              <a:r>
                <a:rPr lang="zh-CN" altLang="en-US" sz="2400" dirty="0"/>
                <a:t>我想订个票，</a:t>
              </a:r>
              <a:r>
                <a:rPr lang="zh-CN" altLang="en-US" sz="2400" dirty="0">
                  <a:ln w="22225">
                    <a:solidFill>
                      <a:schemeClr val="accent2"/>
                    </a:solidFill>
                    <a:prstDash val="solid"/>
                  </a:ln>
                  <a:solidFill>
                    <a:schemeClr val="accent2">
                      <a:lumMod val="40000"/>
                      <a:lumOff val="60000"/>
                    </a:schemeClr>
                  </a:solidFill>
                  <a:effectLst/>
                </a:rPr>
                <a:t>明天晚上</a:t>
              </a:r>
              <a:r>
                <a:rPr lang="en-US" altLang="zh-CN" sz="2400" dirty="0">
                  <a:ln w="22225">
                    <a:solidFill>
                      <a:schemeClr val="accent2"/>
                    </a:solidFill>
                    <a:prstDash val="solid"/>
                  </a:ln>
                  <a:solidFill>
                    <a:schemeClr val="accent2">
                      <a:lumMod val="40000"/>
                      <a:lumOff val="60000"/>
                    </a:schemeClr>
                  </a:solidFill>
                  <a:effectLst/>
                </a:rPr>
                <a:t>8</a:t>
              </a:r>
              <a:r>
                <a:rPr lang="zh-CN" altLang="en-US" sz="2400" dirty="0">
                  <a:ln w="22225">
                    <a:solidFill>
                      <a:schemeClr val="accent2"/>
                    </a:solidFill>
                    <a:prstDash val="solid"/>
                  </a:ln>
                  <a:solidFill>
                    <a:schemeClr val="accent2">
                      <a:lumMod val="40000"/>
                      <a:lumOff val="60000"/>
                    </a:schemeClr>
                  </a:solidFill>
                  <a:effectLst/>
                </a:rPr>
                <a:t>点</a:t>
              </a:r>
              <a:r>
                <a:rPr lang="zh-CN" altLang="en-US" sz="2400" dirty="0">
                  <a:solidFill>
                    <a:schemeClr val="tx1"/>
                  </a:solidFill>
                  <a:effectLst/>
                </a:rPr>
                <a:t>到</a:t>
              </a:r>
              <a:r>
                <a:rPr lang="zh-CN" altLang="en-US" sz="2400" dirty="0">
                  <a:ln w="22225">
                    <a:solidFill>
                      <a:schemeClr val="accent2"/>
                    </a:solidFill>
                    <a:prstDash val="solid"/>
                  </a:ln>
                  <a:solidFill>
                    <a:schemeClr val="accent2">
                      <a:lumMod val="40000"/>
                      <a:lumOff val="60000"/>
                    </a:schemeClr>
                  </a:solidFill>
                  <a:effectLst/>
                </a:rPr>
                <a:t>上海</a:t>
              </a:r>
              <a:r>
                <a:rPr lang="zh-CN" altLang="en-US" sz="2400" dirty="0"/>
                <a:t>。</a:t>
              </a:r>
              <a:r>
                <a:rPr lang="en-US" altLang="zh-TW" sz="2400" dirty="0"/>
                <a:t> </a:t>
              </a:r>
              <a:endParaRPr lang="en-US" altLang="zh-TW" sz="2400" dirty="0">
                <a:solidFill>
                  <a:srgbClr val="FFC000"/>
                </a:solidFill>
              </a:endParaRPr>
            </a:p>
          </p:txBody>
        </p:sp>
        <p:pic>
          <p:nvPicPr>
            <p:cNvPr id="7" name="Picture 8" descr="User Symbol Blue Clip Ar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34" y="5102"/>
              <a:ext cx="783" cy="1203"/>
            </a:xfrm>
            <a:prstGeom prst="rect">
              <a:avLst/>
            </a:prstGeom>
            <a:blipFill>
              <a:blip r:embed="rId2"/>
              <a:tile tx="0" ty="0" sx="100000" sy="100000" flip="none" algn="tl"/>
            </a:blipFill>
          </p:spPr>
        </p:pic>
        <p:sp>
          <p:nvSpPr>
            <p:cNvPr id="6" name="圓角矩形圖說文字 5"/>
            <p:cNvSpPr/>
            <p:nvPr/>
          </p:nvSpPr>
          <p:spPr>
            <a:xfrm>
              <a:off x="6045" y="4220"/>
              <a:ext cx="9280" cy="806"/>
            </a:xfrm>
            <a:prstGeom prst="wedgeRoundRectCallout">
              <a:avLst>
                <a:gd name="adj1" fmla="val -50882"/>
                <a:gd name="adj2" fmla="val 105034"/>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RNN</a:t>
              </a:r>
              <a:endParaRPr lang="en-US" altLang="zh-CN" sz="2400" dirty="0"/>
            </a:p>
          </p:txBody>
        </p:sp>
        <p:sp>
          <p:nvSpPr>
            <p:cNvPr id="10"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11062" y="7931"/>
              <a:ext cx="5449" cy="1689"/>
            </a:xfrm>
            <a:prstGeom prst="rect">
              <a:avLst/>
            </a:prstGeom>
            <a:noFill/>
          </p:spPr>
          <p:txBody>
            <a:bodyPr wrap="square" rtlCol="0">
              <a:spAutoFit/>
            </a:bodyPr>
            <a:lstStyle/>
            <a:p>
              <a:pPr>
                <a:lnSpc>
                  <a:spcPct val="130000"/>
                </a:lnSpc>
              </a:pPr>
              <a:r>
                <a:rPr lang="zh-CN" altLang="en-US" sz="2400" dirty="0"/>
                <a:t>上海</a:t>
              </a:r>
              <a:endParaRPr lang="zh-CN" altLang="en-US" sz="2400" dirty="0"/>
            </a:p>
            <a:p>
              <a:pPr>
                <a:lnSpc>
                  <a:spcPct val="130000"/>
                </a:lnSpc>
              </a:pPr>
              <a:r>
                <a:rPr lang="zh-CN" altLang="en-US" sz="2400" dirty="0"/>
                <a:t>明天晚上</a:t>
              </a:r>
              <a:r>
                <a:rPr lang="en-US" altLang="zh-CN" sz="2400" dirty="0"/>
                <a:t>8</a:t>
              </a:r>
              <a:r>
                <a:rPr lang="zh-CN" altLang="en-US" sz="2400" dirty="0"/>
                <a:t>点</a:t>
              </a:r>
              <a:endParaRPr lang="zh-CN" altLang="en-US" sz="2400" dirty="0"/>
            </a:p>
          </p:txBody>
        </p:sp>
        <p:grpSp>
          <p:nvGrpSpPr>
            <p:cNvPr id="17" name="组合 16"/>
            <p:cNvGrpSpPr/>
            <p:nvPr/>
          </p:nvGrpSpPr>
          <p:grpSpPr>
            <a:xfrm>
              <a:off x="5530" y="7880"/>
              <a:ext cx="6040" cy="1772"/>
              <a:chOff x="4825" y="8245"/>
              <a:chExt cx="6040" cy="1772"/>
            </a:xfrm>
          </p:grpSpPr>
          <p:sp>
            <p:nvSpPr>
              <p:cNvPr id="11" name="文字方塊 10"/>
              <p:cNvSpPr txBox="1"/>
              <p:nvPr/>
            </p:nvSpPr>
            <p:spPr>
              <a:xfrm>
                <a:off x="7719" y="8245"/>
                <a:ext cx="3146" cy="740"/>
              </a:xfrm>
              <a:prstGeom prst="rect">
                <a:avLst/>
              </a:prstGeom>
              <a:noFill/>
            </p:spPr>
            <p:txBody>
              <a:bodyPr wrap="square" rtlCol="0">
                <a:spAutoFit/>
              </a:bodyPr>
              <a:lstStyle/>
              <a:p>
                <a:r>
                  <a:rPr lang="zh-CN" altLang="en-US" sz="2400" dirty="0"/>
                  <a:t>目的地</a:t>
                </a:r>
                <a:r>
                  <a:rPr lang="en-US" altLang="zh-TW" sz="2400" dirty="0"/>
                  <a:t>:</a:t>
                </a:r>
                <a:endParaRPr lang="zh-TW" altLang="en-US" sz="2400" dirty="0"/>
              </a:p>
            </p:txBody>
          </p:sp>
          <p:sp>
            <p:nvSpPr>
              <p:cNvPr id="14" name="文字方塊 13"/>
              <p:cNvSpPr txBox="1"/>
              <p:nvPr/>
            </p:nvSpPr>
            <p:spPr>
              <a:xfrm>
                <a:off x="7719" y="9277"/>
                <a:ext cx="3146" cy="740"/>
              </a:xfrm>
              <a:prstGeom prst="rect">
                <a:avLst/>
              </a:prstGeom>
              <a:noFill/>
            </p:spPr>
            <p:txBody>
              <a:bodyPr wrap="square" rtlCol="0">
                <a:spAutoFit/>
              </a:bodyPr>
              <a:lstStyle/>
              <a:p>
                <a:r>
                  <a:rPr lang="zh-CN" altLang="en-US" sz="2400" dirty="0"/>
                  <a:t>时间</a:t>
                </a:r>
                <a:r>
                  <a:rPr lang="en-US" altLang="zh-TW" sz="2400" dirty="0"/>
                  <a:t>:</a:t>
                </a:r>
                <a:endParaRPr lang="zh-TW" altLang="en-US" sz="2400" dirty="0"/>
              </a:p>
            </p:txBody>
          </p:sp>
          <p:grpSp>
            <p:nvGrpSpPr>
              <p:cNvPr id="13" name="群組 12"/>
              <p:cNvGrpSpPr/>
              <p:nvPr/>
            </p:nvGrpSpPr>
            <p:grpSpPr>
              <a:xfrm>
                <a:off x="4825" y="8245"/>
                <a:ext cx="2893" cy="1757"/>
                <a:chOff x="1539315" y="5235376"/>
                <a:chExt cx="1837522" cy="1115416"/>
              </a:xfrm>
            </p:grpSpPr>
            <p:sp>
              <p:nvSpPr>
                <p:cNvPr id="4" name="文字方塊 3"/>
                <p:cNvSpPr txBox="1"/>
                <p:nvPr/>
              </p:nvSpPr>
              <p:spPr>
                <a:xfrm>
                  <a:off x="1539315" y="5523900"/>
                  <a:ext cx="1401152" cy="532959"/>
                </a:xfrm>
                <a:prstGeom prst="rect">
                  <a:avLst/>
                </a:prstGeom>
                <a:noFill/>
              </p:spPr>
              <p:txBody>
                <a:bodyPr wrap="square" rtlCol="0">
                  <a:spAutoFit/>
                </a:bodyPr>
                <a:lstStyle/>
                <a:p>
                  <a:r>
                    <a:rPr lang="en-US" altLang="zh-TW" sz="2800" dirty="0"/>
                    <a:t>Slot</a:t>
                  </a:r>
                  <a:endParaRPr lang="zh-TW" altLang="en-US" sz="2800" dirty="0"/>
                </a:p>
              </p:txBody>
            </p:sp>
            <p:sp>
              <p:nvSpPr>
                <p:cNvPr id="9" name="左大括弧 8"/>
                <p:cNvSpPr/>
                <p:nvPr/>
              </p:nvSpPr>
              <p:spPr>
                <a:xfrm>
                  <a:off x="2938072" y="5235376"/>
                  <a:ext cx="438765" cy="1115416"/>
                </a:xfrm>
                <a:prstGeom prst="leftBrace">
                  <a:avLst>
                    <a:gd name="adj1" fmla="val 35665"/>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TW" altLang="en-US"/>
                </a:p>
              </p:txBody>
            </p:sp>
          </p:grpSp>
        </p:grpSp>
      </p:grpSp>
      <p:grpSp>
        <p:nvGrpSpPr>
          <p:cNvPr id="19" name="组合 18"/>
          <p:cNvGrpSpPr/>
          <p:nvPr/>
        </p:nvGrpSpPr>
        <p:grpSpPr>
          <a:xfrm>
            <a:off x="6191885" y="2124710"/>
            <a:ext cx="6170295" cy="3377565"/>
            <a:chOff x="4834" y="4220"/>
            <a:chExt cx="11677" cy="5432"/>
          </a:xfrm>
        </p:grpSpPr>
        <p:sp>
          <p:nvSpPr>
            <p:cNvPr id="20" name="矩形 19"/>
            <p:cNvSpPr/>
            <p:nvPr/>
          </p:nvSpPr>
          <p:spPr>
            <a:xfrm>
              <a:off x="5074" y="4220"/>
              <a:ext cx="10251" cy="740"/>
            </a:xfrm>
            <a:prstGeom prst="rect">
              <a:avLst/>
            </a:prstGeom>
          </p:spPr>
          <p:txBody>
            <a:bodyPr wrap="square">
              <a:spAutoFit/>
            </a:bodyPr>
            <a:p>
              <a:pPr lvl="1"/>
              <a:r>
                <a:rPr lang="zh-CN" altLang="en-US" sz="2400" dirty="0">
                  <a:sym typeface="+mn-ea"/>
                </a:rPr>
                <a:t>我想订个票，</a:t>
              </a:r>
              <a:r>
                <a:rPr lang="zh-CN" altLang="en-US" sz="2400" dirty="0">
                  <a:ln w="22225">
                    <a:solidFill>
                      <a:schemeClr val="accent2"/>
                    </a:solidFill>
                    <a:prstDash val="solid"/>
                  </a:ln>
                  <a:solidFill>
                    <a:schemeClr val="accent2">
                      <a:lumMod val="40000"/>
                      <a:lumOff val="60000"/>
                    </a:schemeClr>
                  </a:solidFill>
                  <a:effectLst/>
                  <a:sym typeface="+mn-ea"/>
                </a:rPr>
                <a:t>明天晚上</a:t>
              </a:r>
              <a:r>
                <a:rPr lang="en-US" altLang="zh-CN" sz="2400" dirty="0">
                  <a:ln w="22225">
                    <a:solidFill>
                      <a:schemeClr val="accent2"/>
                    </a:solidFill>
                    <a:prstDash val="solid"/>
                  </a:ln>
                  <a:solidFill>
                    <a:schemeClr val="accent2">
                      <a:lumMod val="40000"/>
                      <a:lumOff val="60000"/>
                    </a:schemeClr>
                  </a:solidFill>
                  <a:effectLst/>
                  <a:sym typeface="+mn-ea"/>
                </a:rPr>
                <a:t>8</a:t>
              </a:r>
              <a:r>
                <a:rPr lang="zh-CN" altLang="en-US" sz="2400" dirty="0">
                  <a:ln w="22225">
                    <a:solidFill>
                      <a:schemeClr val="accent2"/>
                    </a:solidFill>
                    <a:prstDash val="solid"/>
                  </a:ln>
                  <a:solidFill>
                    <a:schemeClr val="accent2">
                      <a:lumMod val="40000"/>
                      <a:lumOff val="60000"/>
                    </a:schemeClr>
                  </a:solidFill>
                  <a:effectLst/>
                  <a:sym typeface="+mn-ea"/>
                </a:rPr>
                <a:t>点</a:t>
              </a:r>
              <a:r>
                <a:rPr lang="zh-CN" altLang="en-US" sz="2400" dirty="0">
                  <a:solidFill>
                    <a:schemeClr val="tx1"/>
                  </a:solidFill>
                  <a:effectLst/>
                  <a:sym typeface="+mn-ea"/>
                </a:rPr>
                <a:t>从</a:t>
              </a:r>
              <a:r>
                <a:rPr lang="zh-CN" altLang="en-US" sz="2400" dirty="0">
                  <a:ln w="22225">
                    <a:solidFill>
                      <a:schemeClr val="accent2"/>
                    </a:solidFill>
                    <a:prstDash val="solid"/>
                  </a:ln>
                  <a:solidFill>
                    <a:schemeClr val="accent2">
                      <a:lumMod val="40000"/>
                      <a:lumOff val="60000"/>
                    </a:schemeClr>
                  </a:solidFill>
                  <a:effectLst/>
                  <a:sym typeface="+mn-ea"/>
                </a:rPr>
                <a:t>上海</a:t>
              </a:r>
              <a:r>
                <a:rPr lang="zh-CN" altLang="en-US" sz="2400" dirty="0">
                  <a:solidFill>
                    <a:schemeClr val="tx1"/>
                  </a:solidFill>
                  <a:effectLst/>
                  <a:sym typeface="+mn-ea"/>
                </a:rPr>
                <a:t>走</a:t>
              </a:r>
              <a:r>
                <a:rPr lang="zh-CN" altLang="en-US" sz="2400" dirty="0">
                  <a:sym typeface="+mn-ea"/>
                </a:rPr>
                <a:t>。</a:t>
              </a:r>
              <a:r>
                <a:rPr lang="en-US" altLang="zh-TW" sz="2400" dirty="0"/>
                <a:t> </a:t>
              </a:r>
              <a:endParaRPr lang="en-US" altLang="zh-TW" sz="2400" dirty="0">
                <a:solidFill>
                  <a:srgbClr val="FFC000"/>
                </a:solidFill>
              </a:endParaRPr>
            </a:p>
          </p:txBody>
        </p:sp>
        <p:pic>
          <p:nvPicPr>
            <p:cNvPr id="21" name="Picture 8" descr="User Symbol Blue Clip Ar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34" y="5102"/>
              <a:ext cx="783" cy="1203"/>
            </a:xfrm>
            <a:prstGeom prst="rect">
              <a:avLst/>
            </a:prstGeom>
            <a:blipFill>
              <a:blip r:embed="rId2"/>
              <a:tile tx="0" ty="0" sx="100000" sy="100000" flip="none" algn="tl"/>
            </a:blipFill>
          </p:spPr>
        </p:pic>
        <p:sp>
          <p:nvSpPr>
            <p:cNvPr id="22" name="圓角矩形圖說文字 5"/>
            <p:cNvSpPr/>
            <p:nvPr/>
          </p:nvSpPr>
          <p:spPr>
            <a:xfrm>
              <a:off x="6045" y="4220"/>
              <a:ext cx="9280" cy="806"/>
            </a:xfrm>
            <a:prstGeom prst="wedgeRoundRectCallout">
              <a:avLst>
                <a:gd name="adj1" fmla="val -50882"/>
                <a:gd name="adj2" fmla="val 105034"/>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23" name="矩形 22"/>
            <p:cNvSpPr/>
            <p:nvPr/>
          </p:nvSpPr>
          <p:spPr>
            <a:xfrm>
              <a:off x="8391" y="6232"/>
              <a:ext cx="4949" cy="9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dirty="0"/>
                <a:t>RNN</a:t>
              </a:r>
              <a:endParaRPr lang="en-US" altLang="zh-CN" sz="2400" dirty="0"/>
            </a:p>
          </p:txBody>
        </p:sp>
        <p:sp>
          <p:nvSpPr>
            <p:cNvPr id="24" name="向下箭號 9"/>
            <p:cNvSpPr/>
            <p:nvPr/>
          </p:nvSpPr>
          <p:spPr>
            <a:xfrm>
              <a:off x="10427" y="5340"/>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5" name="向下箭號 11"/>
            <p:cNvSpPr/>
            <p:nvPr/>
          </p:nvSpPr>
          <p:spPr>
            <a:xfrm>
              <a:off x="10427" y="7403"/>
              <a:ext cx="876" cy="7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26" name="文字方塊 14"/>
            <p:cNvSpPr txBox="1"/>
            <p:nvPr/>
          </p:nvSpPr>
          <p:spPr>
            <a:xfrm>
              <a:off x="11062" y="7931"/>
              <a:ext cx="5449" cy="1689"/>
            </a:xfrm>
            <a:prstGeom prst="rect">
              <a:avLst/>
            </a:prstGeom>
            <a:noFill/>
          </p:spPr>
          <p:txBody>
            <a:bodyPr wrap="square" rtlCol="0">
              <a:spAutoFit/>
            </a:bodyPr>
            <a:p>
              <a:pPr>
                <a:lnSpc>
                  <a:spcPct val="130000"/>
                </a:lnSpc>
              </a:pPr>
              <a:r>
                <a:rPr lang="zh-CN" altLang="en-US" sz="2400" dirty="0"/>
                <a:t>上海</a:t>
              </a:r>
              <a:endParaRPr lang="zh-CN" altLang="en-US" sz="2400" dirty="0"/>
            </a:p>
            <a:p>
              <a:pPr>
                <a:lnSpc>
                  <a:spcPct val="130000"/>
                </a:lnSpc>
              </a:pPr>
              <a:r>
                <a:rPr lang="zh-CN" altLang="en-US" sz="2400" dirty="0"/>
                <a:t>明天晚上</a:t>
              </a:r>
              <a:r>
                <a:rPr lang="en-US" altLang="zh-CN" sz="2400" dirty="0"/>
                <a:t>8</a:t>
              </a:r>
              <a:r>
                <a:rPr lang="zh-CN" altLang="en-US" sz="2400" dirty="0"/>
                <a:t>点</a:t>
              </a:r>
              <a:endParaRPr lang="zh-CN" altLang="en-US" sz="2400" dirty="0"/>
            </a:p>
          </p:txBody>
        </p:sp>
        <p:grpSp>
          <p:nvGrpSpPr>
            <p:cNvPr id="27" name="组合 26"/>
            <p:cNvGrpSpPr/>
            <p:nvPr/>
          </p:nvGrpSpPr>
          <p:grpSpPr>
            <a:xfrm>
              <a:off x="5530" y="7880"/>
              <a:ext cx="6040" cy="1772"/>
              <a:chOff x="4825" y="8245"/>
              <a:chExt cx="6040" cy="1772"/>
            </a:xfrm>
          </p:grpSpPr>
          <p:sp>
            <p:nvSpPr>
              <p:cNvPr id="28" name="文字方塊 10"/>
              <p:cNvSpPr txBox="1"/>
              <p:nvPr/>
            </p:nvSpPr>
            <p:spPr>
              <a:xfrm>
                <a:off x="7719" y="8245"/>
                <a:ext cx="3146" cy="740"/>
              </a:xfrm>
              <a:prstGeom prst="rect">
                <a:avLst/>
              </a:prstGeom>
              <a:noFill/>
            </p:spPr>
            <p:txBody>
              <a:bodyPr wrap="square" rtlCol="0">
                <a:spAutoFit/>
              </a:bodyPr>
              <a:p>
                <a:r>
                  <a:rPr lang="zh-CN" altLang="en-US" sz="2400" dirty="0"/>
                  <a:t>出发地</a:t>
                </a:r>
                <a:r>
                  <a:rPr lang="en-US" altLang="zh-TW" sz="2400" dirty="0"/>
                  <a:t>:</a:t>
                </a:r>
                <a:endParaRPr lang="zh-TW" altLang="en-US" sz="2400" dirty="0"/>
              </a:p>
            </p:txBody>
          </p:sp>
          <p:sp>
            <p:nvSpPr>
              <p:cNvPr id="29" name="文字方塊 13"/>
              <p:cNvSpPr txBox="1"/>
              <p:nvPr/>
            </p:nvSpPr>
            <p:spPr>
              <a:xfrm>
                <a:off x="7719" y="9277"/>
                <a:ext cx="3146" cy="740"/>
              </a:xfrm>
              <a:prstGeom prst="rect">
                <a:avLst/>
              </a:prstGeom>
              <a:noFill/>
            </p:spPr>
            <p:txBody>
              <a:bodyPr wrap="square" rtlCol="0">
                <a:spAutoFit/>
              </a:bodyPr>
              <a:p>
                <a:r>
                  <a:rPr lang="zh-CN" altLang="en-US" sz="2400" dirty="0"/>
                  <a:t>时间</a:t>
                </a:r>
                <a:r>
                  <a:rPr lang="en-US" altLang="zh-TW" sz="2400" dirty="0"/>
                  <a:t>:</a:t>
                </a:r>
                <a:endParaRPr lang="zh-TW" altLang="en-US" sz="2400" dirty="0"/>
              </a:p>
            </p:txBody>
          </p:sp>
          <p:grpSp>
            <p:nvGrpSpPr>
              <p:cNvPr id="30" name="群組 12"/>
              <p:cNvGrpSpPr/>
              <p:nvPr/>
            </p:nvGrpSpPr>
            <p:grpSpPr>
              <a:xfrm>
                <a:off x="4825" y="8245"/>
                <a:ext cx="2893" cy="1757"/>
                <a:chOff x="1539315" y="5235376"/>
                <a:chExt cx="1837522" cy="1115416"/>
              </a:xfrm>
            </p:grpSpPr>
            <p:sp>
              <p:nvSpPr>
                <p:cNvPr id="31" name="文字方塊 3"/>
                <p:cNvSpPr txBox="1"/>
                <p:nvPr/>
              </p:nvSpPr>
              <p:spPr>
                <a:xfrm>
                  <a:off x="1539315" y="5523900"/>
                  <a:ext cx="1401152" cy="532926"/>
                </a:xfrm>
                <a:prstGeom prst="rect">
                  <a:avLst/>
                </a:prstGeom>
                <a:noFill/>
              </p:spPr>
              <p:txBody>
                <a:bodyPr wrap="square" rtlCol="0">
                  <a:spAutoFit/>
                </a:bodyPr>
                <a:p>
                  <a:r>
                    <a:rPr lang="en-US" altLang="zh-TW" sz="2800" dirty="0"/>
                    <a:t>Slot</a:t>
                  </a:r>
                  <a:endParaRPr lang="zh-TW" altLang="en-US" sz="2800" dirty="0"/>
                </a:p>
              </p:txBody>
            </p:sp>
            <p:sp>
              <p:nvSpPr>
                <p:cNvPr id="32" name="左大括弧 8"/>
                <p:cNvSpPr/>
                <p:nvPr/>
              </p:nvSpPr>
              <p:spPr>
                <a:xfrm>
                  <a:off x="2938072" y="5235376"/>
                  <a:ext cx="438765" cy="1115416"/>
                </a:xfrm>
                <a:prstGeom prst="leftBrace">
                  <a:avLst>
                    <a:gd name="adj1" fmla="val 35665"/>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p>
                  <a:pPr algn="ctr"/>
                  <a:endParaRPr lang="zh-TW" altLang="en-US"/>
                </a:p>
              </p:txBody>
            </p:sp>
          </p:grpSp>
        </p:grpSp>
      </p:grpSp>
      <p:sp>
        <p:nvSpPr>
          <p:cNvPr id="33" name="文本框 32"/>
          <p:cNvSpPr txBox="1"/>
          <p:nvPr/>
        </p:nvSpPr>
        <p:spPr>
          <a:xfrm>
            <a:off x="9571355" y="1107440"/>
            <a:ext cx="2164080" cy="5835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3200">
                <a:solidFill>
                  <a:schemeClr val="accent4"/>
                </a:solidFill>
                <a:effectLst/>
              </a:rPr>
              <a:t>记忆能力</a:t>
            </a:r>
            <a:endParaRPr lang="zh-CN" altLang="en-US" sz="3200">
              <a:solidFill>
                <a:schemeClr val="accent4"/>
              </a:solidFill>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zh-CN" altLang="en-US" dirty="0"/>
              <a:t>为什么需要</a:t>
            </a:r>
            <a:r>
              <a:rPr lang="en-US" altLang="zh-CN" dirty="0"/>
              <a:t>RNN</a:t>
            </a:r>
            <a:br>
              <a:rPr lang="zh-CN" altLang="en-US" dirty="0"/>
            </a:br>
            <a:endParaRPr lang="zh-CN" altLang="en-US" dirty="0"/>
          </a:p>
        </p:txBody>
      </p:sp>
      <p:sp>
        <p:nvSpPr>
          <p:cNvPr id="28" name="文本框 27"/>
          <p:cNvSpPr txBox="1"/>
          <p:nvPr/>
        </p:nvSpPr>
        <p:spPr>
          <a:xfrm>
            <a:off x="2302510" y="2348865"/>
            <a:ext cx="7588885" cy="1568450"/>
          </a:xfrm>
          <a:prstGeom prst="rect">
            <a:avLst/>
          </a:prstGeom>
          <a:noFill/>
        </p:spPr>
        <p:txBody>
          <a:bodyPr wrap="square" rtlCol="0">
            <a:spAutoFit/>
          </a:bodyPr>
          <a:p>
            <a:r>
              <a:rPr lang="zh-CN" altLang="en-US" sz="3200">
                <a:solidFill>
                  <a:schemeClr val="tx1"/>
                </a:solidFill>
                <a:effectLst/>
              </a:rPr>
              <a:t>某些任务需要能够更好地处理</a:t>
            </a:r>
            <a:r>
              <a:rPr lang="zh-CN" altLang="en-US" sz="3200">
                <a:solidFill>
                  <a:schemeClr val="accent1"/>
                </a:solidFill>
                <a:effectLst/>
              </a:rPr>
              <a:t>序列信息</a:t>
            </a:r>
            <a:r>
              <a:rPr lang="zh-CN" altLang="en-US" sz="3200">
                <a:solidFill>
                  <a:schemeClr val="tx1"/>
                </a:solidFill>
                <a:effectLst/>
              </a:rPr>
              <a:t>，即前面的输入和后面的输入是</a:t>
            </a:r>
            <a:r>
              <a:rPr lang="zh-CN" altLang="en-US" sz="3200">
                <a:solidFill>
                  <a:schemeClr val="accent1"/>
                </a:solidFill>
                <a:effectLst/>
              </a:rPr>
              <a:t>有关系</a:t>
            </a:r>
            <a:r>
              <a:rPr lang="zh-CN" altLang="en-US" sz="3200">
                <a:solidFill>
                  <a:schemeClr val="tx1"/>
                </a:solidFill>
                <a:effectLst/>
              </a:rPr>
              <a:t>的，因此需要模型具备</a:t>
            </a:r>
            <a:r>
              <a:rPr lang="zh-CN" altLang="en-US" sz="3200">
                <a:solidFill>
                  <a:schemeClr val="accent1"/>
                </a:solidFill>
                <a:effectLst/>
              </a:rPr>
              <a:t>记忆能力</a:t>
            </a:r>
            <a:r>
              <a:rPr lang="zh-CN" altLang="en-US" sz="3200">
                <a:solidFill>
                  <a:schemeClr val="tx1"/>
                </a:solidFill>
                <a:effectLst/>
              </a:rPr>
              <a:t>。</a:t>
            </a:r>
            <a:endParaRPr lang="zh-CN" altLang="en-US" sz="3200">
              <a:solidFill>
                <a:schemeClr val="tx1"/>
              </a:solidFill>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br>
              <a:rPr lang="zh-CN" altLang="en-US" dirty="0"/>
            </a:br>
            <a:r>
              <a:rPr lang="en-US" altLang="zh-CN" dirty="0"/>
              <a:t>RNN</a:t>
            </a:r>
            <a:br>
              <a:rPr lang="zh-CN" altLang="en-US" dirty="0"/>
            </a:br>
            <a:endParaRPr lang="zh-CN" altLang="en-US" dirty="0"/>
          </a:p>
        </p:txBody>
      </p:sp>
      <p:pic>
        <p:nvPicPr>
          <p:cNvPr id="3" name="图片 2"/>
          <p:cNvPicPr>
            <a:picLocks noChangeAspect="1"/>
          </p:cNvPicPr>
          <p:nvPr/>
        </p:nvPicPr>
        <p:blipFill>
          <a:blip r:embed="rId1"/>
          <a:stretch>
            <a:fillRect/>
          </a:stretch>
        </p:blipFill>
        <p:spPr>
          <a:xfrm>
            <a:off x="1718310" y="1918970"/>
            <a:ext cx="3276600" cy="3019425"/>
          </a:xfrm>
          <a:prstGeom prst="rect">
            <a:avLst/>
          </a:prstGeom>
        </p:spPr>
      </p:pic>
      <p:sp>
        <p:nvSpPr>
          <p:cNvPr id="4" name="文本框 3"/>
          <p:cNvSpPr txBox="1"/>
          <p:nvPr/>
        </p:nvSpPr>
        <p:spPr>
          <a:xfrm>
            <a:off x="5160010" y="2136140"/>
            <a:ext cx="6195060" cy="2584450"/>
          </a:xfrm>
          <a:prstGeom prst="rect">
            <a:avLst/>
          </a:prstGeom>
          <a:noFill/>
        </p:spPr>
        <p:txBody>
          <a:bodyPr wrap="square" rtlCol="0">
            <a:spAutoFit/>
          </a:bodyPr>
          <a:p>
            <a:pPr algn="l"/>
            <a:r>
              <a:rPr lang="zh-CN" altLang="en-US"/>
              <a:t>x是一个向量，它表示某个时刻输入层的值（多个时刻的</a:t>
            </a:r>
            <a:r>
              <a:rPr lang="en-US" altLang="zh-CN"/>
              <a:t>x</a:t>
            </a:r>
            <a:r>
              <a:rPr lang="zh-CN" altLang="en-US"/>
              <a:t>组成一个序列）；s是一个向量，它表示隐藏层的值；</a:t>
            </a:r>
            <a:endParaRPr lang="zh-CN" altLang="en-US"/>
          </a:p>
          <a:p>
            <a:pPr algn="l"/>
            <a:endParaRPr lang="zh-CN" altLang="en-US"/>
          </a:p>
          <a:p>
            <a:pPr algn="l"/>
            <a:r>
              <a:rPr lang="zh-CN" altLang="en-US"/>
              <a:t>U是输入层到隐藏层的权重矩阵，o也是一个向量，它表示输出层的值；V是隐藏层到输出层的权重矩阵。</a:t>
            </a:r>
            <a:endParaRPr lang="zh-CN" altLang="en-US"/>
          </a:p>
          <a:p>
            <a:pPr algn="l"/>
            <a:endParaRPr lang="zh-CN" altLang="en-US"/>
          </a:p>
          <a:p>
            <a:pPr algn="l"/>
            <a:r>
              <a:rPr lang="zh-CN" altLang="en-US"/>
              <a:t>W是什么：循环神经网络的隐藏层的值s不仅仅取决于当前这次的输入x，还取决于上一次隐藏层的值s。权重矩阵 W就是隐藏层上一次的值作为这一次的输入的权重。</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6172</Words>
  <Application>WPS 演示</Application>
  <PresentationFormat>全屏显示(4:3)</PresentationFormat>
  <Paragraphs>541</Paragraphs>
  <Slides>54</Slides>
  <Notes>48</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54</vt:i4>
      </vt:variant>
    </vt:vector>
  </HeadingPairs>
  <TitlesOfParts>
    <vt:vector size="77" baseType="lpstr">
      <vt:lpstr>Arial</vt:lpstr>
      <vt:lpstr>方正书宋_GBK</vt:lpstr>
      <vt:lpstr>Wingdings</vt:lpstr>
      <vt:lpstr>Cambria Math</vt:lpstr>
      <vt:lpstr>宋体</vt:lpstr>
      <vt:lpstr>汉仪书宋二KW</vt:lpstr>
      <vt:lpstr>Wingdings</vt:lpstr>
      <vt:lpstr>Calibri Light</vt:lpstr>
      <vt:lpstr>Helvetica Neue</vt:lpstr>
      <vt:lpstr>等线</vt:lpstr>
      <vt:lpstr>汉仪中等线KW</vt:lpstr>
      <vt:lpstr>Calibri</vt:lpstr>
      <vt:lpstr>微软雅黑</vt:lpstr>
      <vt:lpstr>汉仪旗黑KW</vt:lpstr>
      <vt:lpstr>Arial Unicode MS</vt:lpstr>
      <vt:lpstr>等线 Light</vt:lpstr>
      <vt:lpstr>宋体-简</vt:lpstr>
      <vt:lpstr>BatangChe</vt:lpstr>
      <vt:lpstr>苹方-简</vt:lpstr>
      <vt:lpstr>Cambria</vt:lpstr>
      <vt:lpstr>PMingLiU</vt:lpstr>
      <vt:lpstr>宋体-繁</vt:lpstr>
      <vt:lpstr>Office 佈景主題</vt:lpstr>
      <vt:lpstr>Recurrent Neural Network (RNN)</vt:lpstr>
      <vt:lpstr>大纲</vt:lpstr>
      <vt:lpstr> 应用：情感分类 </vt:lpstr>
      <vt:lpstr> 应用：chatbot </vt:lpstr>
      <vt:lpstr> 应用：诗词生成 </vt:lpstr>
      <vt:lpstr> 应用：流畅性评价 </vt:lpstr>
      <vt:lpstr>应用：填槽（slot）填充</vt:lpstr>
      <vt:lpstr> 为什么需要RNN </vt:lpstr>
      <vt:lpstr> RNN </vt:lpstr>
      <vt:lpstr> RNN </vt:lpstr>
      <vt:lpstr> RNN </vt:lpstr>
      <vt:lpstr> RNN </vt:lpstr>
      <vt:lpstr> RNN </vt:lpstr>
      <vt:lpstr> RNN </vt:lpstr>
      <vt:lpstr> 双向RNN </vt:lpstr>
      <vt:lpstr> 双向RNN </vt:lpstr>
      <vt:lpstr> 双向RNN </vt:lpstr>
      <vt:lpstr> 深度RNN </vt:lpstr>
      <vt:lpstr> RNN与梯度消失、梯度爆炸 </vt:lpstr>
      <vt:lpstr>RNN与梯度消失、梯度爆炸 </vt:lpstr>
      <vt:lpstr> RNN与梯度消失、梯度爆炸 </vt:lpstr>
      <vt:lpstr>  RNN与梯度消失、梯度爆炸  </vt:lpstr>
      <vt:lpstr>   RNN与梯度消失、梯度爆炸   </vt:lpstr>
      <vt:lpstr> RNN与梯度消失、梯度爆炸 </vt:lpstr>
      <vt:lpstr>休息</vt:lpstr>
      <vt:lpstr>引子：记忆机制</vt:lpstr>
      <vt:lpstr>引子：记忆机制</vt:lpstr>
      <vt:lpstr>引子：记忆机制</vt:lpstr>
      <vt:lpstr>LSTM中的记忆机制</vt:lpstr>
      <vt:lpstr>       Long Short-term Memory (LSTM)</vt:lpstr>
      <vt:lpstr>       Long Short-term Memory (LSTM)</vt:lpstr>
      <vt:lpstr>       Long Short-term Memory (LSTM)</vt:lpstr>
      <vt:lpstr>       Long Short-term Memory (LSTM)</vt:lpstr>
      <vt:lpstr>      LSTM：忘记门</vt:lpstr>
      <vt:lpstr>      LSTM：输入门</vt:lpstr>
      <vt:lpstr>      LSTM：更新细胞状态C</vt:lpstr>
      <vt:lpstr>      LSTM：输出门</vt:lpstr>
      <vt:lpstr>  总结</vt:lpstr>
      <vt:lpstr>      LSTM：视频演示</vt:lpstr>
      <vt:lpstr>      GRU</vt:lpstr>
      <vt:lpstr>      GRU</vt:lpstr>
      <vt:lpstr>休息</vt:lpstr>
      <vt:lpstr>  LSTM代码示例</vt:lpstr>
      <vt:lpstr>  LSTM代码示例</vt:lpstr>
      <vt:lpstr>  LSTM代码示例</vt:lpstr>
      <vt:lpstr>  LSTM代码示例</vt:lpstr>
      <vt:lpstr>  LSTM代码示例</vt:lpstr>
      <vt:lpstr>  LSTM代码示例</vt:lpstr>
      <vt:lpstr>  LSTM代码示例</vt:lpstr>
      <vt:lpstr>  LSTM代码示例</vt:lpstr>
      <vt:lpstr>  LSTM代码示例</vt:lpstr>
      <vt:lpstr>PowerPoint 演示文稿</vt:lpstr>
      <vt:lpstr>PowerPoint 演示文稿</vt:lpstr>
      <vt:lpstr>参考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 (RNN)</dc:title>
  <dc:creator>Hung-yi Lee</dc:creator>
  <cp:lastModifiedBy>hupanpan</cp:lastModifiedBy>
  <cp:revision>68</cp:revision>
  <dcterms:created xsi:type="dcterms:W3CDTF">2020-07-09T11:56:52Z</dcterms:created>
  <dcterms:modified xsi:type="dcterms:W3CDTF">2020-07-09T11:56:52Z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2052-1.9.0.2959</vt:lpwstr>
  </property>
</Properties>
</file>